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9"/>
  </p:notesMasterIdLst>
  <p:sldIdLst>
    <p:sldId id="256" r:id="rId2"/>
    <p:sldId id="432" r:id="rId3"/>
    <p:sldId id="435" r:id="rId4"/>
    <p:sldId id="513" r:id="rId5"/>
    <p:sldId id="505" r:id="rId6"/>
    <p:sldId id="537" r:id="rId7"/>
    <p:sldId id="54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00000"/>
    <a:srgbClr val="FF0066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63964" autoAdjust="0"/>
  </p:normalViewPr>
  <p:slideViewPr>
    <p:cSldViewPr>
      <p:cViewPr varScale="1">
        <p:scale>
          <a:sx n="84" d="100"/>
          <a:sy n="84" d="100"/>
        </p:scale>
        <p:origin x="-24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581642-CDE6-4F11-84D5-5F5B2F28BF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ED731-9FFD-447C-A197-D4281DE735B0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Уважаемые коллеги!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Тема нашей презентации посвящена проблемам сохранения и укрепления здоровья, что весьма актуально для учащейся молодежи, особенно студентов, так как они находятся в наиболее сложных условиях: при отсутствии  достаточного жизненного опыта многим из них пришлось сменить среду обитания и, одновременно, переносить дополнительные нагрузки, которые часто приводят к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донозологическим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даже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преморбидным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состояниям. А ведь именно сегодняшние студенты завтра будут определять экономику и благополучие страны. Следует заметить, что состояние здоровья, как школьников, так и студентов в последние десятилетия катастрофически ухудшилось.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Коренная перестройка существующего положения возможна только при комплексном подходе к повышению экологической дисциплины в учебных и дошкольных заведениях, разработке и широкой пропаганде научно-обоснованных методов и технологий укрепления здоровья. Одним из важнейших компонентов такой пропаганды должны быть научно-обоснованные методы и технологии занятий физкультурой и спортом. Такие технологии позволят молодежи укрепить опорно-двигательного аппарат, развить нервную систему, улучшить функции сосудов и сердца, органов дыхательной системы, повысить защитные функции иммунитета и качественно изменить состава крови, улучшить метаболизм, изменить отношение к жизни, то есть, быть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меньшей степени подверженным перепадам настроения, неврозам, депрессии, быть менее раздражительными и более жизнерадостными.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Пренебрежение же занятиями физкультурой и спортом преждевременно «старит» растущий организм, делает его уязвимым. И если раньше патологии костной ткани, сосудистые и сердечные болезни диагностировались у представителей старшего поколения, сегодня эти недуги поражают и детей, и подростков. Чтобы избежать подобных неблагоприятных последствий, укрепить организм и иммунитет, нельзя пренебрегать спортом и физкультурой.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Цель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является внедрение и совершенствование современных взглядов и технологий по следующим вопросам: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контроль и управление тренировочным процессом на основе комплексной функциональной диагностики спортсмена;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проведение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экспресс-диагностики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функционального состояния спортсмена;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вопросы применения фармакологических препаратов для повышения эффективности адаптации спортсменов к физическим нагрузкам;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американский опыт управления и контроля тренировочным процессом;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подготовка высококвалифицированных легкоатлетов членов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Паралимпийской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сборной России.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4DF2F-2E36-4FAA-9A14-BB43248B387C}" type="slidenum">
              <a:rPr lang="ru-RU"/>
              <a:pPr/>
              <a:t>2</a:t>
            </a:fld>
            <a:endParaRPr lang="ru-RU"/>
          </a:p>
        </p:txBody>
      </p:sp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502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Вмешательство центральных  механизмов управления в работы автономных происходит только в том случае, когда последние  перестают оптимально выполнят свои задачи.</a:t>
            </a:r>
            <a:r>
              <a:rPr lang="ru-RU" b="0" dirty="0">
                <a:solidFill>
                  <a:srgbClr val="800000"/>
                </a:solidFill>
              </a:rPr>
              <a:t> </a:t>
            </a:r>
            <a:r>
              <a:rPr lang="ru-RU" b="0" dirty="0">
                <a:solidFill>
                  <a:srgbClr val="800000"/>
                </a:solidFill>
                <a:latin typeface="Times New Roman" pitchFamily="18" charset="0"/>
              </a:rPr>
              <a:t>Вначале</a:t>
            </a:r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 наблюдается активация определенных систем (органов, центров), направленная на  использование необходимых дополнительных энергетических и метаболических резервов. Такой тип взаимодействия между центральным и автономным контурами управления может быть назван  </a:t>
            </a:r>
            <a:r>
              <a:rPr lang="ru-RU" sz="1600" b="0" dirty="0">
                <a:cs typeface="Times New Roman" pitchFamily="18" charset="0"/>
              </a:rPr>
              <a:t>уровнем активации</a:t>
            </a:r>
            <a:endParaRPr lang="ru-RU" sz="1600" b="0" dirty="0">
              <a:solidFill>
                <a:srgbClr val="800000"/>
              </a:solidFill>
              <a:cs typeface="Times New Roman" pitchFamily="18" charset="0"/>
            </a:endParaRPr>
          </a:p>
          <a:p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На  </a:t>
            </a:r>
            <a:r>
              <a:rPr lang="ru-RU" sz="1600" b="0" dirty="0">
                <a:cs typeface="Times New Roman" pitchFamily="18" charset="0"/>
              </a:rPr>
              <a:t>уровне мобилизации</a:t>
            </a:r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 функциональных резервов организма осуществляется стратегия максимальной активации автономных систем, вплоть до полного истощения их резервов. </a:t>
            </a:r>
            <a:endParaRPr lang="ru-RU" b="0" dirty="0">
              <a:solidFill>
                <a:srgbClr val="800000"/>
              </a:solidFill>
            </a:endParaRPr>
          </a:p>
          <a:p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В данном случае </a:t>
            </a:r>
            <a:r>
              <a:rPr lang="ru-RU" b="0" dirty="0">
                <a:solidFill>
                  <a:srgbClr val="FF0000"/>
                </a:solidFill>
                <a:cs typeface="Times New Roman" pitchFamily="18" charset="0"/>
              </a:rPr>
              <a:t>управление в организме целиком обеспечивается центральными механизмами регуляции</a:t>
            </a:r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 в интересах сохранения его целостности и выживания. </a:t>
            </a:r>
            <a:endParaRPr lang="ru-RU" b="0" dirty="0">
              <a:solidFill>
                <a:srgbClr val="800000"/>
              </a:solidFill>
            </a:endParaRPr>
          </a:p>
          <a:p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Подобный тип управления характерен для  большинства </a:t>
            </a:r>
            <a:r>
              <a:rPr lang="ru-RU" b="0" dirty="0">
                <a:solidFill>
                  <a:srgbClr val="FF0000"/>
                </a:solidFill>
                <a:cs typeface="Times New Roman" pitchFamily="18" charset="0"/>
              </a:rPr>
              <a:t>нозологических форм заболеваний</a:t>
            </a:r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 и степень его выраженности обычно соответствует клиническим стадиям болезней</a:t>
            </a:r>
            <a:endParaRPr lang="en-US" sz="1600" b="0" dirty="0">
              <a:solidFill>
                <a:srgbClr val="800000"/>
              </a:solidFill>
              <a:cs typeface="Times New Roman" pitchFamily="18" charset="0"/>
            </a:endParaRPr>
          </a:p>
          <a:p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Процессы выздоровления и реабилитации, так же как и процессы адаптации к экстремальным воздействиям  могут быть охарактеризованы как  постепенный переход от</a:t>
            </a:r>
            <a:r>
              <a:rPr lang="ru-RU" sz="1600" b="0" dirty="0">
                <a:solidFill>
                  <a:srgbClr val="800000"/>
                </a:solidFill>
                <a:cs typeface="Times New Roman" pitchFamily="18" charset="0"/>
              </a:rPr>
              <a:t>  </a:t>
            </a:r>
            <a:r>
              <a:rPr lang="ru-RU" sz="1600" b="0" dirty="0">
                <a:cs typeface="Times New Roman" pitchFamily="18" charset="0"/>
              </a:rPr>
              <a:t>уровней мобилизации и активации</a:t>
            </a:r>
            <a:r>
              <a:rPr lang="ru-RU" sz="1600" b="0" dirty="0">
                <a:solidFill>
                  <a:srgbClr val="800000"/>
                </a:solidFill>
                <a:cs typeface="Times New Roman" pitchFamily="18" charset="0"/>
              </a:rPr>
              <a:t> к </a:t>
            </a:r>
            <a:r>
              <a:rPr lang="ru-RU" sz="1600" b="0" dirty="0">
                <a:solidFill>
                  <a:srgbClr val="00CC00"/>
                </a:solidFill>
                <a:cs typeface="Times New Roman" pitchFamily="18" charset="0"/>
              </a:rPr>
              <a:t>уровню </a:t>
            </a:r>
            <a:r>
              <a:rPr lang="ru-RU" sz="1800" b="0" dirty="0" err="1">
                <a:solidFill>
                  <a:srgbClr val="00CC00"/>
                </a:solidFill>
                <a:cs typeface="Times New Roman" pitchFamily="18" charset="0"/>
              </a:rPr>
              <a:t>саморегуляции</a:t>
            </a:r>
            <a:r>
              <a:rPr lang="ru-RU" sz="1600" b="0" dirty="0">
                <a:solidFill>
                  <a:srgbClr val="800000"/>
                </a:solidFill>
                <a:cs typeface="Times New Roman" pitchFamily="18" charset="0"/>
              </a:rPr>
              <a:t>. </a:t>
            </a:r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Именно на этом уровне происходит</a:t>
            </a:r>
            <a:r>
              <a:rPr lang="ru-RU" b="0" dirty="0">
                <a:solidFill>
                  <a:srgbClr val="00FF00"/>
                </a:solidFill>
                <a:cs typeface="Times New Roman" pitchFamily="18" charset="0"/>
              </a:rPr>
              <a:t> </a:t>
            </a:r>
            <a:r>
              <a:rPr lang="ru-RU" b="0" dirty="0">
                <a:solidFill>
                  <a:srgbClr val="00CC00"/>
                </a:solidFill>
                <a:cs typeface="Times New Roman" pitchFamily="18" charset="0"/>
              </a:rPr>
              <a:t>самообновление</a:t>
            </a:r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 и </a:t>
            </a:r>
            <a:r>
              <a:rPr lang="ru-RU" b="0" dirty="0">
                <a:solidFill>
                  <a:srgbClr val="00CC00"/>
                </a:solidFill>
                <a:cs typeface="Times New Roman" pitchFamily="18" charset="0"/>
              </a:rPr>
              <a:t>самовосстановление</a:t>
            </a:r>
            <a:r>
              <a:rPr lang="ru-RU" b="0" dirty="0">
                <a:solidFill>
                  <a:srgbClr val="800000"/>
                </a:solidFill>
                <a:cs typeface="Times New Roman" pitchFamily="18" charset="0"/>
              </a:rPr>
              <a:t> структурно-функциональных элементов живой системы, происходит выработка и накопление энергетических и метаболических резервов организма</a:t>
            </a:r>
            <a:endParaRPr lang="ru-RU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2AF4A-F11F-4D26-8574-2A7B42964488}" type="slidenum">
              <a:rPr lang="ru-RU"/>
              <a:pPr/>
              <a:t>3</a:t>
            </a:fld>
            <a:endParaRPr lang="ru-RU"/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014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r>
              <a:rPr lang="ru-RU" dirty="0"/>
              <a:t>Наиболее широкое применение для анализа ВСР нашел разработанный в Институте внедрения новых медицинских технологий «Рамена» (г. Рязань) и серийно выпускаемый отечественной промышленностью комплекс </a:t>
            </a:r>
            <a:r>
              <a:rPr lang="ru-RU" dirty="0" err="1"/>
              <a:t>Варикард</a:t>
            </a:r>
            <a:r>
              <a:rPr lang="ru-RU" dirty="0"/>
              <a:t>, который позволяет в режиме мониторинга регистрировать ЭКГ только с рук пациента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Подключается кабелем USB к ноутбуку или планшету, работающему под управление  ОС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Мобильное приложение "Регистратор ЭКГ".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Предназначено для регистрации и передачи кардиограммы пациента в облако. Результаты обследования высылаются на электронную почту пациента. Приложение "Регистратор ЭКГ" работает на планшете или ноутбуке с процессором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ОС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7/8/10.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 передачи данных в облако необходимо подключение к сети интернет. Также возможен отсроченный режим работы, когда регистрация ЭКГ пациента происходит без наличия сети интернет, а передачу данных в облако можно произвести позднее.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 Владимирском государственном университете около 10 лет работает Центр содействия здоровью студентов. В этом центре в рамках реализации Инновационной образовательной программы "Региональная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технопарковая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зона/технопарк, как площадка для внедрения инновационных образовательных программ» проводятся обследования на базе разработанного в ООО «Институт внедрения новых медицинских технологий «Рамена» (г. Рязань)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четырехпациентного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комплекса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Варикард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2.6 с программным обеспечением ИСКИМ 6.2 (Интегрированная среда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кардиоинтервалометрии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версии 6.2).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 студентов регулярно проводится синхронная регистрация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электрокардиосигнала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пневмотахограммы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как в состоянии покоя, так и при проведении функциональных проб. ВСР анализируется с учетом методических рекомендаций, разработанных Европейскими и Американскими специалистами, а также группой Российских экспертов. Исследования проводилась в положениях сидя в покое, а при проведении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ортопробы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лежа (5 мин) и стоя (6 мин) утром до завтрака перед первой тренировкой, а также за день, два или три дня до начала соревнований. При записи ЭКГ анализируется вариабельность R-R интервалов при обязательном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синусовом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источнике автоматизма, что позволяет судить о работе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синусового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узла.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Синусовый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узел характеризует работу различных регуляторных систем, а они, в свою очередь, состояние организма в целом и оптимальность его реакции на внешнюю среду [1]. В вегетативной нервной системе структурно мы рассматриваем баланс между ее автономным и центральным контурами регуляции [1], а функционально – между парасимпатическим и симпатическим отделами [3]. Показатели временного и частотного анализа  ВСР оценивались на основе современных представлениях о вегетативной регуляции сердца, участие в ней симпатического и парасимпатического отделов, подкоркового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сердечно-сосудистого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центра и более высоких уровней управления [1, 2].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Наличие синхронной записи сигналов дыхания и ЭКГ позволяет увидеть и глубже понять происходящие изменения состояний всех систем регуляции и механизмы их взаимодействия. Из сигналов дыхания и ЭКГ выделялись синхронизированные динамические ряды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интервалов и дыхательных циклов с обозначением фаз вдоха и выдоха. Исследования показали, что на вдохе увеличивается приток крови к правому желудочку и, благодаря механизму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Старлинга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увеличивается сила его сокращений. При этом происходит депонирование крови в легочном сосудистом русле и приток крови к левому желудочку снижается. Результатом этого является относительное снижение величины сердечного выброса. На выдохе увеличивается приток крови из малого круга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кровеобращения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к левому желудочку и его сердечный выброс увеличивается. К усилению сердечного выброса на выдохе имеют отношения изменения гемодинамики – рост ЧСС и артериального давления, что, в свою очередь, ведет к активации механизма Франка, то есть к увеличению сердечного выброса в ответ на увеличение периферического сосудистого сопротивления. На выдохе приток крови из крупных вен к правым отделам сердца снижается, что ведет к уменьшению силы сердечных сокращений.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Деятельность указанных механизмов регуляции сердца должна обеспечиваться достаточными энергетическими и метаболическими резервами миокарда, а в случае их снижения колебания величин сердечного выброса и силы сердечных сокращений становятся более выраженными. Это обусловлено тем, что компенсаторная роль механизмов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Старлинга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Франка увеличивается, и механизмы компенсации начинают преобладать над механизмами адаптации. Поэтому уменьшение длительности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интервалов на выдохе ниже нормативных значений свидетельствует о росте величин сердечного выброса и снижении функциональных резервов сердца. Такие явления мы наблюдаем после соревнований или интенсивных тренировок спортсменов.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1642-CDE6-4F11-84D5-5F5B2F28BF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Облако.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качестве облака используется мобильный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бекэнд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mBaaS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mobile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Backend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Service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- полноценная серверная инфраструктура для поддержки мобильного приложения, включающая облачную базу данных, файловое хранилище, систему сбора статистики и многое другое.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 каждого пользователя программы "Регистратор ЭКГ" в облаке создается своя анонимная учетная запись (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аккаунт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не включающая персональные данные. Переданные в облако кардиограммы пациента обрабатываются, и врач формирует заключение, которое затем высылается на электронную почту </a:t>
            </a:r>
            <a:r>
              <a:rPr lang="ru-RU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пациента.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1642-CDE6-4F11-84D5-5F5B2F28BF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35A6-62C2-439F-9585-123C9CAE2B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2428-72DD-4275-AED2-2B6CA3C4C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C9062-3694-46B8-981B-BF79246444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FD7DD3-57C2-4633-BB69-6278915357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6AB597-15ED-49A8-A345-F21629BBE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9B9ACD-538A-4718-9446-FA10744B4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7ACB5-6941-4676-9CF6-FD0850CAD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67AA9-FF12-45AE-B0F0-35403E56F4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B392-8CDB-40B4-BEDA-A7677BC5FE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6B577-5D11-472A-B475-C44E13B1B8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1C4CB-E570-4E5F-9335-65DC8E84C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1B5AE-485D-4637-94EC-F9A3BB12D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E105-1D10-49FF-848C-A47DA03B6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07C76-3B2A-46A3-8D34-C1BD007B45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EDED8E-AFCC-4396-B35B-5ADA917F4A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menov@ramena.ru" TargetMode="External"/><Relationship Id="rId2" Type="http://schemas.openxmlformats.org/officeDocument/2006/relationships/hyperlink" Target="http://www.ramena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1CA6-00B3-43DE-ABF9-51ABC0559985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357430"/>
            <a:ext cx="8229600" cy="2000264"/>
          </a:xfrm>
        </p:spPr>
        <p:txBody>
          <a:bodyPr/>
          <a:lstStyle/>
          <a:p>
            <a:r>
              <a:rPr lang="ru-RU" sz="3200" dirty="0" smtClean="0"/>
              <a:t>Новые разработки диагностических программ вариационной </a:t>
            </a:r>
            <a:r>
              <a:rPr lang="ru-RU" sz="3200" dirty="0" err="1" smtClean="0"/>
              <a:t>пульсометрии</a:t>
            </a:r>
            <a:r>
              <a:rPr lang="ru-RU" sz="3200" dirty="0" smtClean="0"/>
              <a:t> Института внедрения новых медицинских технологий «РАМЕНА»</a:t>
            </a:r>
            <a:endParaRPr lang="ru-RU" sz="32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85852" y="4857760"/>
            <a:ext cx="6626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СЕМЕНОВ ЮРИЙ </a:t>
            </a:r>
            <a:r>
              <a:rPr lang="ru-RU" sz="2400" dirty="0" smtClean="0"/>
              <a:t>НИКОЛАЕВИЧ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Москва, РУДН, 2018</a:t>
            </a:r>
          </a:p>
        </p:txBody>
      </p:sp>
      <p:pic>
        <p:nvPicPr>
          <p:cNvPr id="5" name="Рисунок 4" descr="ЛогоРамены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85728"/>
            <a:ext cx="3435494" cy="1928826"/>
          </a:xfrm>
          <a:prstGeom prst="rect">
            <a:avLst/>
          </a:prstGeom>
        </p:spPr>
      </p:pic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3286116" y="500042"/>
            <a:ext cx="5857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ВСЕРОССИЙСКАЯ НАУЧНО-ПРАКТИЧЕСКАЯ КОНФЕРЕНЦИЯ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«АГАДЖАНЯНОВСКИЕ ЧТЕНИЯ»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ECB8-172F-4D62-B716-01B1161FC44F}" type="slidenum">
              <a:rPr lang="ru-RU"/>
              <a:pPr/>
              <a:t>2</a:t>
            </a:fld>
            <a:endParaRPr lang="ru-RU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9588"/>
            <a:ext cx="8232775" cy="911225"/>
          </a:xfrm>
          <a:noFill/>
          <a:ln/>
        </p:spPr>
        <p:txBody>
          <a:bodyPr lIns="90000" tIns="46800" rIns="90000" bIns="46800" anchor="b"/>
          <a:lstStyle/>
          <a:p>
            <a:pPr defTabSz="449263" rtl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chemeClr val="tx1"/>
                </a:solidFill>
                <a:cs typeface="Arial" charset="0"/>
              </a:rPr>
              <a:t>Назначение </a:t>
            </a:r>
            <a:r>
              <a:rPr lang="ru-RU" sz="4800" dirty="0" err="1" smtClean="0">
                <a:solidFill>
                  <a:schemeClr val="tx1"/>
                </a:solidFill>
                <a:cs typeface="Arial" charset="0"/>
              </a:rPr>
              <a:t>Варикарда</a:t>
            </a:r>
            <a:endParaRPr lang="ru-RU" sz="4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  <a:noFill/>
          <a:ln/>
        </p:spPr>
        <p:txBody>
          <a:bodyPr lIns="90000" tIns="46800" rIns="90000" bIns="46800"/>
          <a:lstStyle/>
          <a:p>
            <a:pPr marL="339725" indent="-339725" algn="just" defTabSz="449263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u="sng" dirty="0"/>
              <a:t>Три типа</a:t>
            </a:r>
            <a:r>
              <a:rPr lang="ru-RU" sz="3600" b="1" dirty="0"/>
              <a:t> </a:t>
            </a:r>
            <a:r>
              <a:rPr lang="ru-RU" sz="2400" b="1" dirty="0"/>
              <a:t>взаимодействия </a:t>
            </a:r>
            <a:r>
              <a:rPr lang="ru-RU" b="1" dirty="0"/>
              <a:t>центрального</a:t>
            </a:r>
            <a:r>
              <a:rPr lang="ru-RU" sz="2400" b="1" dirty="0"/>
              <a:t> и </a:t>
            </a:r>
            <a:r>
              <a:rPr lang="ru-RU" b="1" dirty="0"/>
              <a:t>автономного</a:t>
            </a:r>
            <a:r>
              <a:rPr lang="ru-RU" sz="2400" b="1" dirty="0"/>
              <a:t> контуров управления физиологическими функциями:</a:t>
            </a:r>
          </a:p>
          <a:p>
            <a:pPr marL="339725" indent="-339725" algn="just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 b="1" dirty="0" err="1" smtClean="0">
                <a:solidFill>
                  <a:srgbClr val="009900"/>
                </a:solidFill>
              </a:rPr>
              <a:t>Саморегуляция</a:t>
            </a:r>
            <a:endParaRPr lang="ru-RU" sz="4400" b="1" dirty="0" smtClean="0"/>
          </a:p>
          <a:p>
            <a:pPr marL="339725" indent="-339725" algn="just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 b="1" dirty="0" smtClean="0">
                <a:solidFill>
                  <a:srgbClr val="CC3300"/>
                </a:solidFill>
              </a:rPr>
              <a:t>      Активация</a:t>
            </a:r>
            <a:endParaRPr lang="ru-RU" sz="4400" b="1" dirty="0">
              <a:solidFill>
                <a:srgbClr val="CC3300"/>
              </a:solidFill>
            </a:endParaRPr>
          </a:p>
          <a:p>
            <a:pPr marL="339725" indent="-339725" algn="just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 b="1" dirty="0">
                <a:solidFill>
                  <a:srgbClr val="FF0066"/>
                </a:solidFill>
              </a:rPr>
              <a:t>  </a:t>
            </a:r>
            <a:r>
              <a:rPr lang="ru-RU" sz="4400" b="1" dirty="0" smtClean="0">
                <a:solidFill>
                  <a:srgbClr val="FF0066"/>
                </a:solidFill>
              </a:rPr>
              <a:t>           Мобилизация</a:t>
            </a:r>
          </a:p>
          <a:p>
            <a:pPr marL="339725" indent="-339725" algn="just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Срыв адаптации</a:t>
            </a:r>
            <a:endParaRPr lang="ru-RU" sz="36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CEDF-F680-4EC1-8E1F-4382B9CA751B}" type="slidenum">
              <a:rPr lang="ru-RU"/>
              <a:pPr/>
              <a:t>3</a:t>
            </a:fld>
            <a:endParaRPr lang="ru-RU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188913"/>
            <a:ext cx="7772400" cy="1435100"/>
          </a:xfrm>
          <a:ln/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Программно-аппаратный комплекс «</a:t>
            </a:r>
            <a:r>
              <a:rPr lang="ru-RU" dirty="0" err="1"/>
              <a:t>Варикард</a:t>
            </a:r>
            <a:r>
              <a:rPr lang="ru-RU" dirty="0"/>
              <a:t> 2.</a:t>
            </a:r>
            <a:r>
              <a:rPr lang="en-US" dirty="0" smtClean="0"/>
              <a:t>52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3810000" cy="3813175"/>
          </a:xfrm>
          <a:ln/>
        </p:spPr>
        <p:txBody>
          <a:bodyPr lIns="90000" tIns="46800" rIns="90000" bIns="46800"/>
          <a:lstStyle/>
          <a:p>
            <a:pPr marL="339725" indent="-339725" defTabSz="449263">
              <a:spcBef>
                <a:spcPts val="600"/>
              </a:spcBef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/>
              <a:t>Комплекс «</a:t>
            </a:r>
            <a:r>
              <a:rPr lang="ru-RU" sz="2400" dirty="0" err="1"/>
              <a:t>Варикард</a:t>
            </a:r>
            <a:r>
              <a:rPr lang="ru-RU" sz="2400" dirty="0"/>
              <a:t> </a:t>
            </a:r>
            <a:r>
              <a:rPr lang="ru-RU" sz="2400" dirty="0" smtClean="0"/>
              <a:t>2.5</a:t>
            </a:r>
            <a:r>
              <a:rPr lang="en-US" sz="2400" dirty="0" smtClean="0"/>
              <a:t>2</a:t>
            </a:r>
            <a:r>
              <a:rPr lang="ru-RU" sz="2400" dirty="0" smtClean="0"/>
              <a:t>" </a:t>
            </a:r>
            <a:r>
              <a:rPr lang="ru-RU" sz="2400" dirty="0"/>
              <a:t>работает совместно с персональным компьютером (ПК)</a:t>
            </a:r>
            <a:r>
              <a:rPr lang="ar-SA" sz="2400" dirty="0">
                <a:cs typeface="Arial" charset="0"/>
              </a:rPr>
              <a:t>‏</a:t>
            </a:r>
            <a:endParaRPr lang="ru-RU" sz="2400" dirty="0"/>
          </a:p>
          <a:p>
            <a:pPr marL="339725" indent="-339725" defTabSz="449263">
              <a:spcBef>
                <a:spcPts val="600"/>
              </a:spcBef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/>
              <a:t>ЭКС вводится в ПК в режиме реального времени</a:t>
            </a:r>
          </a:p>
        </p:txBody>
      </p:sp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89175"/>
            <a:ext cx="4319587" cy="365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Массовые обследования в </a:t>
            </a:r>
            <a:r>
              <a:rPr lang="ru-RU" dirty="0" err="1" smtClean="0"/>
              <a:t>ВлГУ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597-15ED-49A8-A345-F21629BBE2C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Рисунок 5" descr="ramena_photo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643050"/>
            <a:ext cx="7154440" cy="476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B597-15ED-49A8-A345-F21629BBE2C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 descr="ramena_photo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5912" y="0"/>
            <a:ext cx="39321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ПАРС и НТИ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CB5-6941-4676-9CF6-FD0850CAD41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518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Благодарю за внимание!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smtClean="0">
                <a:hlinkClick r:id="rId2"/>
              </a:rPr>
              <a:t>www.ramena.ru</a:t>
            </a:r>
            <a:endParaRPr lang="en-US" sz="4800" smtClean="0"/>
          </a:p>
          <a:p>
            <a:r>
              <a:rPr lang="en-US" sz="4800" smtClean="0"/>
              <a:t>E-mail: </a:t>
            </a:r>
            <a:r>
              <a:rPr lang="en-US" sz="4800" smtClean="0">
                <a:hlinkClick r:id="rId3"/>
              </a:rPr>
              <a:t>semenov@ramena.ru</a:t>
            </a:r>
            <a:endParaRPr lang="en-US" sz="4800" smtClean="0"/>
          </a:p>
          <a:p>
            <a:r>
              <a:rPr lang="en-US" sz="4800" smtClean="0"/>
              <a:t>8 910 506 08 16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7369</TotalTime>
  <Words>871</Words>
  <Application>Microsoft Office PowerPoint</Application>
  <PresentationFormat>Экран (4:3)</PresentationFormat>
  <Paragraphs>60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Новые разработки диагностических программ вариационной пульсометрии Института внедрения новых медицинских технологий «РАМЕНА»</vt:lpstr>
      <vt:lpstr>Назначение Варикарда</vt:lpstr>
      <vt:lpstr>Программно-аппаратный комплекс «Варикард 2.52"</vt:lpstr>
      <vt:lpstr>Массовые обследования в ВлГУ</vt:lpstr>
      <vt:lpstr>Слайд 5</vt:lpstr>
      <vt:lpstr>ПАРС и НТИ</vt:lpstr>
      <vt:lpstr>Благодарю за внимание!</vt:lpstr>
    </vt:vector>
  </TitlesOfParts>
  <Manager>Агаджанян Н.А.</Manager>
  <Company>РУДН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ЭФФЕКТИВНЫХ МЕТОДОВ И СРАВНИТЕЛЬНОЕ ИССЛЕДОВАНИЕ ВАРИАБЕЛЬНОСТИ СЕРДЕЧНОГО РИТМА У ОБСЛЕДУЕМЫХ РАЗЛИЧНОГО ПОЛА И ВОЗРАСТА</dc:title>
  <dc:creator>Семенов Ю.Н.</dc:creator>
  <cp:keywords>ВСР</cp:keywords>
  <cp:lastModifiedBy>Пользователь Windows</cp:lastModifiedBy>
  <cp:revision>218</cp:revision>
  <dcterms:created xsi:type="dcterms:W3CDTF">2009-09-22T09:45:31Z</dcterms:created>
  <dcterms:modified xsi:type="dcterms:W3CDTF">2019-10-02T13:06:07Z</dcterms:modified>
</cp:coreProperties>
</file>