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70" r:id="rId5"/>
    <p:sldId id="557" r:id="rId6"/>
    <p:sldId id="260" r:id="rId7"/>
    <p:sldId id="262" r:id="rId8"/>
    <p:sldId id="561" r:id="rId9"/>
    <p:sldId id="5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CFDCC-DEEC-416F-9150-11BCFA92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C48737-632F-4899-9C75-9CCAF509E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B35C54-65EB-4C25-A9C6-4D2F9A28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068F-4EDA-4629-90D4-7456CFC1E7D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7D26F-0AA0-473C-A04F-DFDB4858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1BEE4-662A-4C32-8E66-D943B7A8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4AD-1EF0-4952-98B3-5FF532245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3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CBF07-FEF3-4AC9-A3BA-E1894386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F0285C-9F17-4791-8C92-16AD46AEC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0487F6-5039-46F4-B798-E8B27701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068F-4EDA-4629-90D4-7456CFC1E7D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C97F45-E190-49FB-B6CD-0A634AF5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FADF9D-EDDB-4338-8C65-81F57361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4AD-1EF0-4952-98B3-5FF532245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6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45BCF5-0094-4306-95CC-70B409B75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6E1AAA-DBD8-4783-8ED9-7778B27DB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898DE-3958-46C1-BC5D-BBA5F19B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068F-4EDA-4629-90D4-7456CFC1E7D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87AEC4-B6CD-47A0-AECD-5B797336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C8DC1-FCFD-4881-A936-C60D86A6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4AD-1EF0-4952-98B3-5FF532245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2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416969" y="665018"/>
            <a:ext cx="7358063" cy="661176"/>
          </a:xfrm>
          <a:prstGeom prst="rect">
            <a:avLst/>
          </a:prstGeom>
        </p:spPr>
        <p:txBody>
          <a:bodyPr anchor="t"/>
          <a:lstStyle>
            <a:lvl1pPr>
              <a:defRPr sz="3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2416969" y="1510146"/>
            <a:ext cx="7358063" cy="4142509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2200"/>
            </a:lvl1pPr>
            <a:lvl2pPr marL="0" indent="114300" algn="l">
              <a:spcBef>
                <a:spcPts val="0"/>
              </a:spcBef>
              <a:buSzTx/>
              <a:buNone/>
              <a:defRPr sz="2200"/>
            </a:lvl2pPr>
            <a:lvl3pPr marL="0" indent="228600" algn="l">
              <a:spcBef>
                <a:spcPts val="0"/>
              </a:spcBef>
              <a:buSzTx/>
              <a:buNone/>
              <a:defRPr sz="2200"/>
            </a:lvl3pPr>
            <a:lvl4pPr marL="0" indent="342900" algn="l">
              <a:spcBef>
                <a:spcPts val="0"/>
              </a:spcBef>
              <a:buSzTx/>
              <a:buNone/>
              <a:defRPr sz="2200"/>
            </a:lvl4pPr>
            <a:lvl5pPr marL="0" indent="457200" algn="l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374406520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"/>
          <p:cNvSpPr>
            <a:spLocks noGrp="1"/>
          </p:cNvSpPr>
          <p:nvPr>
            <p:ph type="title"/>
          </p:nvPr>
        </p:nvSpPr>
        <p:spPr>
          <a:xfrm>
            <a:off x="2416969" y="665018"/>
            <a:ext cx="7358063" cy="661176"/>
          </a:xfrm>
          <a:prstGeom prst="rect">
            <a:avLst/>
          </a:prstGeom>
        </p:spPr>
        <p:txBody>
          <a:bodyPr anchor="t"/>
          <a:lstStyle>
            <a:lvl1pPr>
              <a:defRPr sz="3000"/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085178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E3CE4-4337-4B87-9D27-E65324B5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31628-17FB-49F1-9B0E-BEB34EEC8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2B69D-538A-492E-A655-ED4E8F28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068F-4EDA-4629-90D4-7456CFC1E7D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939E48-F5AF-4964-B26A-10FE69782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013883-4B4D-4025-819C-B64B8E9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4AD-1EF0-4952-98B3-5FF532245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5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3680A-979C-47BB-A8B3-3BF577E1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20193F-3888-4CC9-B249-9800B8B6A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686158-D497-4980-89A7-D8047447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068F-4EDA-4629-90D4-7456CFC1E7D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F440B-4AC9-41C2-8463-F5EA6AEA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CAD1C2-A4F5-44BA-BDD9-CFCD00D9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4AD-1EF0-4952-98B3-5FF532245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0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48CC-FBF7-4C20-AD93-26F45F4C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EA31C-0314-4162-A8BF-23BF84E5A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2117DF-58F6-4D51-9327-9C24F8DE4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90B84C-BCEF-42B6-95F1-C2B964B9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068F-4EDA-4629-90D4-7456CFC1E7D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A4B3A4-2407-4D0C-AA58-C02A080F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9C7772-935B-4296-AF65-C7A6C1F1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4AD-1EF0-4952-98B3-5FF532245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1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8A986-F330-43DA-ACCA-1687E414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966A01-1600-4F45-ABCE-480CDA01C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FB854D-E60D-4A21-9D32-FC656DFA4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6A0656-53FC-4DFB-A82A-CE2348B2C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E9C097-F313-44CF-A214-EFA8B9C30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E25D72-8BF6-4174-8632-AE3CB069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068F-4EDA-4629-90D4-7456CFC1E7D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2B1522-A906-4204-B337-708318C2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C5B538-B54E-467B-852A-858678E5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4AD-1EF0-4952-98B3-5FF532245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2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699E6-31B6-485B-A9D0-7615B378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7C51F8-8469-4DF8-9D4A-FF5AFAC1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068F-4EDA-4629-90D4-7456CFC1E7D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952D19-3524-4783-B8BE-82E74C67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93BFA6-4778-473A-AF3F-A4590E37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4AD-1EF0-4952-98B3-5FF532245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5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F0ECEA-5B12-48F4-ACF0-16F67924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068F-4EDA-4629-90D4-7456CFC1E7D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7FBC07-387B-4C03-B9FD-BA40847E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072937-507E-420C-B817-2841AA56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4AD-1EF0-4952-98B3-5FF532245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4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8140-8C60-45E6-8D5D-84BC525E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EFF0A-DBE8-42BB-9ED0-13B42DDB2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879908-36AE-4BE6-8754-16C89244F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086876-5CA5-4899-BB8C-2FB57245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068F-4EDA-4629-90D4-7456CFC1E7D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FF3627-078D-4F9A-96D4-123CCE42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18576-18AF-4110-B84A-6EC5F898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4AD-1EF0-4952-98B3-5FF532245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6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D315B-3DD1-4FF0-9E4B-8CD708B1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0EB67B-0826-4F11-86B0-AB5C67027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ADAEF7-C881-4D36-89D8-48CC7844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F48B82-9EB6-4FBD-A109-65F6A3BC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068F-4EDA-4629-90D4-7456CFC1E7D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D3A84-966D-44E9-BF89-69BBD9DC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23E4AC-07D6-4882-977E-D53AB5B3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74AD-1EF0-4952-98B3-5FF532245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5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FAB42-160E-40BA-8EF1-E26CD960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B41B23-456B-4FE4-937D-A81261B86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F35246-C2CD-4A71-93AD-4ACF7D2A6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D068F-4EDA-4629-90D4-7456CFC1E7D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929F9-91DA-4290-967D-7103189A2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B4111-250E-4D87-873B-8E37297C8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74AD-1EF0-4952-98B3-5FF532245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6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93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8000" tIns="108000" rIns="108000" bIns="108000" anchor="t">
            <a:no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8000" tIns="108000" rIns="108000" bIns="108000" anchor="t">
            <a:noAutofit/>
          </a:bodyPr>
          <a:lstStyle/>
          <a:p>
            <a:r>
              <a:rPr dirty="0"/>
              <a:t>Уровень текста 1</a:t>
            </a:r>
          </a:p>
          <a:p>
            <a:pPr lvl="1"/>
            <a:r>
              <a:rPr dirty="0"/>
              <a:t>Уровень текста 2</a:t>
            </a:r>
          </a:p>
          <a:p>
            <a:pPr lvl="2"/>
            <a:r>
              <a:rPr dirty="0"/>
              <a:t>Уровень текста 3</a:t>
            </a:r>
          </a:p>
          <a:p>
            <a:pPr lvl="3"/>
            <a:r>
              <a:rPr dirty="0"/>
              <a:t>Уровень текста 4</a:t>
            </a:r>
          </a:p>
          <a:p>
            <a:pPr lvl="4"/>
            <a:r>
              <a:rPr dirty="0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32165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0000"/>
          </a:solidFill>
          <a:uFillTx/>
          <a:latin typeface="Open Sans Light" charset="0"/>
          <a:ea typeface="Open Sans Light" charset="0"/>
          <a:cs typeface="Open Sans Light" charset="0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 charset="0"/>
          <a:ea typeface="Open Sans" charset="0"/>
          <a:cs typeface="Open Sans" charset="0"/>
          <a:sym typeface="Helvetica Light"/>
        </a:defRPr>
      </a:lvl1pPr>
      <a:lvl2pPr marL="222250" marR="0" indent="0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 charset="0"/>
          <a:ea typeface="Open Sans" charset="0"/>
          <a:cs typeface="Open Sans" charset="0"/>
          <a:sym typeface="Helvetica Light"/>
        </a:defRPr>
      </a:lvl2pPr>
      <a:lvl3pPr marL="444500" marR="0" indent="0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 charset="0"/>
          <a:ea typeface="Open Sans" charset="0"/>
          <a:cs typeface="Open Sans" charset="0"/>
          <a:sym typeface="Helvetica Light"/>
        </a:defRPr>
      </a:lvl3pPr>
      <a:lvl4pPr marL="666750" marR="0" indent="0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 charset="0"/>
          <a:ea typeface="Open Sans" charset="0"/>
          <a:cs typeface="Open Sans" charset="0"/>
          <a:sym typeface="Helvetica Light"/>
        </a:defRPr>
      </a:lvl4pPr>
      <a:lvl5pPr marL="889000" marR="0" indent="0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 charset="0"/>
          <a:ea typeface="Open Sans" charset="0"/>
          <a:cs typeface="Open Sans" charset="0"/>
          <a:sym typeface="Helvetica Light"/>
        </a:defRPr>
      </a:lvl5pPr>
      <a:lvl6pPr marL="1419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42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864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086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3" Type="http://schemas.openxmlformats.org/officeDocument/2006/relationships/image" Target="../media/image20.svg"/><Relationship Id="rId21" Type="http://schemas.openxmlformats.org/officeDocument/2006/relationships/image" Target="../media/image36.jpe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jpe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13.svg"/><Relationship Id="rId19" Type="http://schemas.openxmlformats.org/officeDocument/2006/relationships/image" Target="../media/image34.jpeg"/><Relationship Id="rId4" Type="http://schemas.openxmlformats.org/officeDocument/2006/relationships/image" Target="../media/image21.gif"/><Relationship Id="rId9" Type="http://schemas.openxmlformats.org/officeDocument/2006/relationships/image" Target="../media/image12.pn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0.jpeg"/><Relationship Id="rId7" Type="http://schemas.openxmlformats.org/officeDocument/2006/relationships/image" Target="../media/image25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2.jpg"/><Relationship Id="rId4" Type="http://schemas.openxmlformats.org/officeDocument/2006/relationships/image" Target="../media/image41.jp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eo@qrepublik.com" TargetMode="External"/><Relationship Id="rId5" Type="http://schemas.openxmlformats.org/officeDocument/2006/relationships/image" Target="../media/image46.emf"/><Relationship Id="rId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E113D-AE67-42B3-8F9D-853F3D50A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9BB18F-B0FE-4CF2-8D68-954825759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D7B407-CA58-4E46-904F-F11F8FE04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325792"/>
            <a:ext cx="12192000" cy="71837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D320A2-BDBB-4140-8875-61D17130B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9275" y="2189956"/>
            <a:ext cx="7569525" cy="28241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B2F95C-888A-42D9-A0A0-8290BA2AE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1700" y="2647156"/>
            <a:ext cx="1007010" cy="711201"/>
          </a:xfrm>
          <a:prstGeom prst="rect">
            <a:avLst/>
          </a:prstGeom>
        </p:spPr>
      </p:pic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33524BDD-E496-4E6B-A041-E80D257887E5}"/>
              </a:ext>
            </a:extLst>
          </p:cNvPr>
          <p:cNvSpPr txBox="1">
            <a:spLocks/>
          </p:cNvSpPr>
          <p:nvPr/>
        </p:nvSpPr>
        <p:spPr>
          <a:xfrm>
            <a:off x="3838853" y="2407967"/>
            <a:ext cx="4337481" cy="10210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QREPUBLIK</a:t>
            </a:r>
            <a:endParaRPr lang="ru-RU" b="1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DB0B5A-21F3-45FF-A4C3-171A2C0C49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3814" y="3727974"/>
            <a:ext cx="5567558" cy="457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A9D6C9C-9FF2-4406-8E81-5E9F16A8CC9A}"/>
              </a:ext>
            </a:extLst>
          </p:cNvPr>
          <p:cNvSpPr txBox="1">
            <a:spLocks/>
          </p:cNvSpPr>
          <p:nvPr/>
        </p:nvSpPr>
        <p:spPr>
          <a:xfrm>
            <a:off x="3400653" y="3773693"/>
            <a:ext cx="5213879" cy="510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 algn="l"/>
            <a:r>
              <a:rPr lang="ru-RU" sz="1400" dirty="0">
                <a:solidFill>
                  <a:schemeClr val="bg1"/>
                </a:solidFill>
              </a:rPr>
              <a:t>Комплексная система экстренной медицинской идентификации и удалённого мониторинга и во время </a:t>
            </a:r>
            <a:r>
              <a:rPr lang="en-US" sz="1400" dirty="0">
                <a:solidFill>
                  <a:schemeClr val="bg1"/>
                </a:solidFill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339488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203131-887E-49EE-8ADA-D633126BEA5D}"/>
              </a:ext>
            </a:extLst>
          </p:cNvPr>
          <p:cNvSpPr txBox="1">
            <a:spLocks/>
          </p:cNvSpPr>
          <p:nvPr/>
        </p:nvSpPr>
        <p:spPr>
          <a:xfrm>
            <a:off x="5430129" y="486184"/>
            <a:ext cx="61184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ПРОБЛЕМА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15A905-751B-4B44-A1C7-8366FB102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6" y="1756801"/>
            <a:ext cx="4100921" cy="19380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5" name="Рисунок 4" descr="Изображение выглядит как дорога, внешний, здание, грузовик&#10;&#10;Автоматически созданное описание">
            <a:extLst>
              <a:ext uri="{FF2B5EF4-FFF2-40B4-BE49-F238E27FC236}">
                <a16:creationId xmlns:a16="http://schemas.microsoft.com/office/drawing/2014/main" id="{60558972-F7B0-41AD-8145-E7CAE0E3B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6" y="3677193"/>
            <a:ext cx="4072421" cy="2545263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9372A3-44FF-40F3-A711-22FF462AD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0129" y="1946683"/>
            <a:ext cx="6118403" cy="469224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1900" dirty="0" err="1"/>
              <a:t>Если</a:t>
            </a:r>
            <a:r>
              <a:rPr lang="en-US" sz="1900" dirty="0"/>
              <a:t> </a:t>
            </a:r>
            <a:r>
              <a:rPr lang="en-US" sz="1900" dirty="0" err="1"/>
              <a:t>вы</a:t>
            </a:r>
            <a:r>
              <a:rPr lang="en-US" sz="1900" dirty="0"/>
              <a:t> </a:t>
            </a:r>
            <a:r>
              <a:rPr lang="en-US" sz="1900" dirty="0" err="1"/>
              <a:t>попали</a:t>
            </a:r>
            <a:r>
              <a:rPr lang="en-US" sz="1900" dirty="0"/>
              <a:t> в </a:t>
            </a:r>
            <a:r>
              <a:rPr lang="en-US" sz="1900" dirty="0" err="1"/>
              <a:t>сложную</a:t>
            </a:r>
            <a:r>
              <a:rPr lang="en-US" sz="1900" dirty="0"/>
              <a:t> </a:t>
            </a:r>
            <a:r>
              <a:rPr lang="en-US" sz="1900" dirty="0" err="1"/>
              <a:t>ситуацию</a:t>
            </a:r>
            <a:r>
              <a:rPr lang="en-US" sz="1900" dirty="0"/>
              <a:t>, </a:t>
            </a:r>
            <a:r>
              <a:rPr lang="en-US" sz="1900" dirty="0" err="1"/>
              <a:t>когда</a:t>
            </a:r>
            <a:r>
              <a:rPr lang="en-US" sz="1900" dirty="0"/>
              <a:t> </a:t>
            </a:r>
            <a:r>
              <a:rPr lang="en-US" sz="1900" dirty="0" err="1"/>
              <a:t>вы</a:t>
            </a:r>
            <a:r>
              <a:rPr lang="en-US" sz="1900" dirty="0"/>
              <a:t> </a:t>
            </a:r>
            <a:r>
              <a:rPr lang="en-US" sz="1900" dirty="0" err="1"/>
              <a:t>не</a:t>
            </a:r>
            <a:r>
              <a:rPr lang="en-US" sz="1900" dirty="0"/>
              <a:t> </a:t>
            </a:r>
            <a:r>
              <a:rPr lang="en-US" sz="1900" dirty="0" err="1"/>
              <a:t>можете</a:t>
            </a:r>
            <a:r>
              <a:rPr lang="en-US" sz="1900" dirty="0"/>
              <a:t> </a:t>
            </a:r>
            <a:r>
              <a:rPr lang="en-US" sz="1900" dirty="0" err="1"/>
              <a:t>разговаривать</a:t>
            </a:r>
            <a:r>
              <a:rPr lang="en-US" sz="1900" dirty="0"/>
              <a:t> с </a:t>
            </a:r>
            <a:r>
              <a:rPr lang="en-US" sz="1900" dirty="0" err="1"/>
              <a:t>сотрудниками</a:t>
            </a:r>
            <a:r>
              <a:rPr lang="en-US" sz="1900" dirty="0"/>
              <a:t> </a:t>
            </a:r>
            <a:r>
              <a:rPr lang="en-US" sz="1900" dirty="0" err="1"/>
              <a:t>служб</a:t>
            </a:r>
            <a:r>
              <a:rPr lang="en-US" sz="1900" dirty="0"/>
              <a:t> </a:t>
            </a:r>
            <a:r>
              <a:rPr lang="en-US" sz="1900" dirty="0" err="1"/>
              <a:t>экстренной</a:t>
            </a:r>
            <a:r>
              <a:rPr lang="en-US" sz="1900" dirty="0"/>
              <a:t> </a:t>
            </a:r>
            <a:r>
              <a:rPr lang="en-US" sz="1900" dirty="0" err="1"/>
              <a:t>помощи</a:t>
            </a:r>
            <a:r>
              <a:rPr lang="en-US" sz="1900" dirty="0"/>
              <a:t> </a:t>
            </a:r>
            <a:r>
              <a:rPr lang="en-US" sz="1900" dirty="0" err="1"/>
              <a:t>или</a:t>
            </a:r>
            <a:r>
              <a:rPr lang="en-US" sz="1900" dirty="0"/>
              <a:t> </a:t>
            </a:r>
            <a:r>
              <a:rPr lang="en-US" sz="1900" dirty="0" err="1"/>
              <a:t>слишком</a:t>
            </a:r>
            <a:r>
              <a:rPr lang="en-US" sz="1900" dirty="0"/>
              <a:t> </a:t>
            </a:r>
            <a:r>
              <a:rPr lang="en-US" sz="1900" dirty="0" err="1"/>
              <a:t>взволнованы</a:t>
            </a:r>
            <a:r>
              <a:rPr lang="en-US" sz="1900" dirty="0"/>
              <a:t>, </a:t>
            </a:r>
            <a:r>
              <a:rPr lang="en-US" sz="1900" dirty="0" err="1"/>
              <a:t>чтобы</a:t>
            </a:r>
            <a:r>
              <a:rPr lang="en-US" sz="1900" dirty="0"/>
              <a:t> </a:t>
            </a:r>
            <a:r>
              <a:rPr lang="en-US" sz="1900" dirty="0" err="1"/>
              <a:t>четко</a:t>
            </a:r>
            <a:r>
              <a:rPr lang="en-US" sz="1900" dirty="0"/>
              <a:t> </a:t>
            </a:r>
            <a:r>
              <a:rPr lang="en-US" sz="1900" dirty="0" err="1"/>
              <a:t>делиться</a:t>
            </a:r>
            <a:r>
              <a:rPr lang="en-US" sz="1900" dirty="0"/>
              <a:t> </a:t>
            </a:r>
            <a:r>
              <a:rPr lang="en-US" sz="1900" dirty="0" err="1"/>
              <a:t>своими</a:t>
            </a:r>
            <a:r>
              <a:rPr lang="en-US" sz="1900" dirty="0"/>
              <a:t> </a:t>
            </a:r>
            <a:r>
              <a:rPr lang="en-US" sz="1900" dirty="0" err="1"/>
              <a:t>данными</a:t>
            </a:r>
            <a:r>
              <a:rPr lang="en-US" sz="1900" dirty="0"/>
              <a:t>, </a:t>
            </a:r>
            <a:r>
              <a:rPr lang="en-US" sz="1900" dirty="0" err="1"/>
              <a:t>Медицинский</a:t>
            </a:r>
            <a:r>
              <a:rPr lang="en-US" sz="1900" dirty="0"/>
              <a:t> </a:t>
            </a:r>
            <a:r>
              <a:rPr lang="en-US" sz="1900" dirty="0" err="1"/>
              <a:t>идентификатор</a:t>
            </a:r>
            <a:r>
              <a:rPr lang="en-US" sz="1900" dirty="0"/>
              <a:t> «</a:t>
            </a:r>
            <a:r>
              <a:rPr lang="en-US" sz="1900" dirty="0" err="1"/>
              <a:t>Браслет</a:t>
            </a:r>
            <a:r>
              <a:rPr lang="en-US" sz="1900" dirty="0"/>
              <a:t> </a:t>
            </a:r>
            <a:r>
              <a:rPr lang="en-US" sz="1900" dirty="0" err="1"/>
              <a:t>помощи</a:t>
            </a:r>
            <a:r>
              <a:rPr lang="en-US" sz="1900" dirty="0"/>
              <a:t>» </a:t>
            </a:r>
            <a:r>
              <a:rPr lang="en-US" sz="1900" dirty="0" err="1"/>
              <a:t>может</a:t>
            </a:r>
            <a:r>
              <a:rPr lang="en-US" sz="1900" dirty="0"/>
              <a:t> </a:t>
            </a:r>
            <a:r>
              <a:rPr lang="en-US" sz="1900" dirty="0" err="1"/>
              <a:t>предоставить</a:t>
            </a:r>
            <a:r>
              <a:rPr lang="en-US" sz="1900" dirty="0"/>
              <a:t> </a:t>
            </a:r>
            <a:r>
              <a:rPr lang="en-US" sz="1900" dirty="0" err="1"/>
              <a:t>важную</a:t>
            </a:r>
            <a:r>
              <a:rPr lang="en-US" sz="1900" dirty="0"/>
              <a:t> </a:t>
            </a:r>
            <a:r>
              <a:rPr lang="en-US" sz="1900" dirty="0" err="1"/>
              <a:t>медицинскую</a:t>
            </a:r>
            <a:r>
              <a:rPr lang="en-US" sz="1900" dirty="0"/>
              <a:t> </a:t>
            </a:r>
            <a:r>
              <a:rPr lang="en-US" sz="1900" dirty="0" err="1"/>
              <a:t>информацию</a:t>
            </a:r>
            <a:r>
              <a:rPr lang="en-US" sz="1900" dirty="0"/>
              <a:t>, </a:t>
            </a:r>
            <a:r>
              <a:rPr lang="en-US" sz="1900" dirty="0" err="1"/>
              <a:t>такую</a:t>
            </a:r>
            <a:r>
              <a:rPr lang="en-US" sz="1900" dirty="0"/>
              <a:t> ​​</a:t>
            </a:r>
            <a:r>
              <a:rPr lang="en-US" sz="1900" dirty="0" err="1"/>
              <a:t>как</a:t>
            </a:r>
            <a:r>
              <a:rPr lang="en-US" sz="1900" dirty="0"/>
              <a:t> </a:t>
            </a:r>
            <a:endParaRPr lang="ru-RU" sz="1900" dirty="0"/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1900" dirty="0" err="1"/>
              <a:t>хронические</a:t>
            </a:r>
            <a:r>
              <a:rPr lang="en-US" sz="1900" dirty="0"/>
              <a:t> </a:t>
            </a:r>
            <a:r>
              <a:rPr lang="en-US" sz="1900" dirty="0" err="1"/>
              <a:t>заболевания</a:t>
            </a:r>
            <a:endParaRPr lang="en-US" sz="1900" dirty="0"/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1900" dirty="0" err="1"/>
              <a:t>принимаемые</a:t>
            </a:r>
            <a:r>
              <a:rPr lang="en-US" sz="1900" dirty="0"/>
              <a:t> </a:t>
            </a:r>
            <a:r>
              <a:rPr lang="en-US" sz="1900" dirty="0" err="1"/>
              <a:t>препараты</a:t>
            </a:r>
            <a:r>
              <a:rPr lang="en-US" sz="1900" dirty="0"/>
              <a:t> 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1900" dirty="0" err="1"/>
              <a:t>аллергии</a:t>
            </a:r>
            <a:r>
              <a:rPr lang="en-US" sz="1900" dirty="0"/>
              <a:t> 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1900" dirty="0" err="1"/>
              <a:t>группу</a:t>
            </a:r>
            <a:r>
              <a:rPr lang="en-US" sz="1900" dirty="0"/>
              <a:t> </a:t>
            </a:r>
            <a:r>
              <a:rPr lang="en-US" sz="1900" dirty="0" err="1"/>
              <a:t>крови</a:t>
            </a:r>
            <a:r>
              <a:rPr lang="en-US" sz="1900" dirty="0"/>
              <a:t> 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1900" dirty="0" err="1"/>
              <a:t>импланты</a:t>
            </a:r>
            <a:r>
              <a:rPr lang="en-US" sz="1900" dirty="0"/>
              <a:t>, 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1900" dirty="0" err="1"/>
              <a:t>местах</a:t>
            </a:r>
            <a:r>
              <a:rPr lang="en-US" sz="1900" dirty="0"/>
              <a:t> </a:t>
            </a:r>
            <a:r>
              <a:rPr lang="en-US" sz="1900" dirty="0" err="1"/>
              <a:t>пребывания</a:t>
            </a:r>
            <a:endParaRPr lang="en-US" sz="1900" dirty="0"/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1900" dirty="0" err="1"/>
              <a:t>страховку</a:t>
            </a:r>
            <a:r>
              <a:rPr lang="en-US" sz="1900" dirty="0"/>
              <a:t> и т. д.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114BC2-2B23-4A1E-8E05-2C8F0F4CC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2198" y="219075"/>
            <a:ext cx="1554052" cy="4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6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696">
            <a:off x="4029069" y="2089224"/>
            <a:ext cx="3878873" cy="4776338"/>
          </a:xfrm>
          <a:prstGeom prst="rect">
            <a:avLst/>
          </a:prstGeom>
        </p:spPr>
      </p:pic>
      <p:sp>
        <p:nvSpPr>
          <p:cNvPr id="153" name="Shape 153"/>
          <p:cNvSpPr/>
          <p:nvPr/>
        </p:nvSpPr>
        <p:spPr>
          <a:xfrm>
            <a:off x="1536738" y="5299969"/>
            <a:ext cx="2079959" cy="25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t">
            <a:noAutofit/>
          </a:bodyPr>
          <a:lstStyle/>
          <a:p>
            <a:pPr marL="0" lvl="1" defTabSz="410766" hangingPunct="0">
              <a:defRPr sz="4200"/>
            </a:pPr>
            <a:r>
              <a:rPr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QR-</a:t>
            </a:r>
            <a:r>
              <a:rPr sz="1400" kern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код</a:t>
            </a:r>
            <a:r>
              <a:rPr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 </a:t>
            </a:r>
            <a:r>
              <a:rPr sz="1400" kern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сканируется</a:t>
            </a:r>
            <a:r>
              <a:rPr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 </a:t>
            </a:r>
          </a:p>
          <a:p>
            <a:pPr marL="0" lvl="1" defTabSz="410766" hangingPunct="0">
              <a:defRPr sz="4200"/>
            </a:pPr>
            <a:r>
              <a:rPr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с </a:t>
            </a:r>
            <a:r>
              <a:rPr sz="1400" kern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помощью</a:t>
            </a:r>
            <a:r>
              <a:rPr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 </a:t>
            </a:r>
            <a:r>
              <a:rPr sz="1400" kern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смартфона</a:t>
            </a:r>
            <a:endParaRPr sz="1400" kern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Helvetica Light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8672778" y="3535763"/>
            <a:ext cx="277352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defTabSz="410766" hangingPunct="0">
              <a:defRPr sz="4200"/>
            </a:pPr>
            <a:r>
              <a:rPr lang="ru-RU"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Информацию о пользователе </a:t>
            </a:r>
            <a:br>
              <a:rPr lang="ru-RU"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</a:br>
            <a:r>
              <a:rPr lang="ru-RU"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можно редактировать и дополнять</a:t>
            </a:r>
          </a:p>
        </p:txBody>
      </p:sp>
      <p:sp>
        <p:nvSpPr>
          <p:cNvPr id="158" name="Shape 158"/>
          <p:cNvSpPr/>
          <p:nvPr/>
        </p:nvSpPr>
        <p:spPr>
          <a:xfrm>
            <a:off x="8583695" y="2627009"/>
            <a:ext cx="1862424" cy="379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t">
            <a:noAutofit/>
          </a:bodyPr>
          <a:lstStyle/>
          <a:p>
            <a:pPr defTabSz="410766" hangingPunct="0">
              <a:defRPr sz="4200"/>
            </a:pPr>
            <a:r>
              <a:rPr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Создан из легкого </a:t>
            </a:r>
            <a:r>
              <a:rPr lang="ru-RU"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гипоаллергенного </a:t>
            </a:r>
          </a:p>
          <a:p>
            <a:pPr defTabSz="410766" hangingPunct="0">
              <a:defRPr sz="4200"/>
            </a:pPr>
            <a:r>
              <a:rPr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материала, не боится влаги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320" y="616419"/>
            <a:ext cx="10991026" cy="661176"/>
          </a:xfrm>
        </p:spPr>
        <p:txBody>
          <a:bodyPr/>
          <a:lstStyle/>
          <a:p>
            <a:pPr algn="l"/>
            <a:r>
              <a:rPr lang="ru-RU" b="1" dirty="0">
                <a:latin typeface="Open Sans Extrabold" charset="0"/>
                <a:ea typeface="Open Sans Extrabold" charset="0"/>
                <a:cs typeface="Open Sans Extrabold" charset="0"/>
              </a:rPr>
              <a:t>Основной источник информации</a:t>
            </a:r>
            <a:r>
              <a:rPr lang="ru-RU" dirty="0"/>
              <a:t> — </a:t>
            </a:r>
            <a:br>
              <a:rPr lang="ru-RU" dirty="0"/>
            </a:br>
            <a:r>
              <a:rPr lang="ru-RU" dirty="0">
                <a:solidFill>
                  <a:schemeClr val="accent2"/>
                </a:solidFill>
              </a:rPr>
              <a:t>QR-код браслета, который позволяет идентифицировать человека и рассказать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о его здоровье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583695" y="4138714"/>
            <a:ext cx="2479964" cy="2064327"/>
          </a:xfrm>
        </p:spPr>
        <p:txBody>
          <a:bodyPr/>
          <a:lstStyle/>
          <a:p>
            <a:r>
              <a:rPr lang="ru-RU" sz="1000" i="1" dirty="0">
                <a:solidFill>
                  <a:schemeClr val="accent2"/>
                </a:solidFill>
              </a:rPr>
              <a:t>ФИО 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Группа крови 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Дата рождения 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Вес, рост 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Хронические заболевания 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Принимаемые препараты 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Аллергии 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Порядок оказания первой̆ помощи 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Контакты родственников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Фотография 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Номер медицинского страхования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Контакты лечащего врача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и многое другое</a:t>
            </a:r>
          </a:p>
        </p:txBody>
      </p:sp>
      <p:sp>
        <p:nvSpPr>
          <p:cNvPr id="13" name="Shape 155"/>
          <p:cNvSpPr/>
          <p:nvPr/>
        </p:nvSpPr>
        <p:spPr>
          <a:xfrm>
            <a:off x="936622" y="3703354"/>
            <a:ext cx="314987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defTabSz="410766" hangingPunct="0">
              <a:defRPr sz="4200"/>
            </a:pPr>
            <a:r>
              <a:rPr lang="ru-RU"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Логин от личного кабинета каждого пользователя удобно расположен</a:t>
            </a:r>
            <a:br>
              <a:rPr lang="ru-RU"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</a:br>
            <a:r>
              <a:rPr lang="ru-RU" sz="1400" kern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Helvetica Light"/>
              </a:rPr>
              <a:t>на браслете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936622" y="3547350"/>
            <a:ext cx="4083244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  <a:head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536738" y="5015346"/>
            <a:ext cx="2979846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  <a:head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Открывающая фигурная скобка 128"/>
          <p:cNvSpPr/>
          <p:nvPr/>
        </p:nvSpPr>
        <p:spPr>
          <a:xfrm>
            <a:off x="8245872" y="3535763"/>
            <a:ext cx="221542" cy="2696356"/>
          </a:xfrm>
          <a:prstGeom prst="leftBrace">
            <a:avLst>
              <a:gd name="adj1" fmla="val 61826"/>
              <a:gd name="adj2" fmla="val 31369"/>
            </a:avLst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defTabSz="457200" latinLnBrk="1" hangingPunct="0"/>
            <a:endParaRPr lang="ru-RU" sz="900" kern="0">
              <a:solidFill>
                <a:srgbClr val="000000"/>
              </a:solidFill>
              <a:latin typeface="Arial" panose="020B0604020202020204"/>
              <a:sym typeface="Helvetica Light"/>
            </a:endParaRPr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>
            <a:off x="6557328" y="3136006"/>
            <a:ext cx="4697276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  <a:head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867073" y="4371002"/>
            <a:ext cx="3313790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  <a:head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Прямоугольник 16"/>
          <p:cNvSpPr/>
          <p:nvPr/>
        </p:nvSpPr>
        <p:spPr>
          <a:xfrm>
            <a:off x="0" y="6644823"/>
            <a:ext cx="12192000" cy="3183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6" hangingPunct="0"/>
            <a:endParaRPr lang="ru-RU" sz="1600" kern="0">
              <a:solidFill>
                <a:srgbClr val="FFFFFF"/>
              </a:solidFill>
              <a:latin typeface="Arial" panose="020B0604020202020204"/>
              <a:sym typeface="Helvetica Ligh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A6D1C6-FAE2-41DF-A406-CAD934D04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9294" y="241956"/>
            <a:ext cx="1554052" cy="4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929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87929E4-9A46-40E0-AA18-5EED70212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0" t="2605" r="4600" b="-76"/>
          <a:stretch/>
        </p:blipFill>
        <p:spPr bwMode="auto">
          <a:xfrm flipH="1">
            <a:off x="4729845" y="1562100"/>
            <a:ext cx="7462157" cy="5295900"/>
          </a:xfrm>
          <a:prstGeom prst="snip1Rect">
            <a:avLst>
              <a:gd name="adj" fmla="val 1383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7A550475-4B60-4085-A556-8B83E00EE88C}"/>
              </a:ext>
            </a:extLst>
          </p:cNvPr>
          <p:cNvSpPr txBox="1">
            <a:spLocks/>
          </p:cNvSpPr>
          <p:nvPr/>
        </p:nvSpPr>
        <p:spPr>
          <a:xfrm>
            <a:off x="259288" y="194893"/>
            <a:ext cx="11601786" cy="111104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000" tIns="54000" rIns="54000" bIns="54000" anchor="t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Light" charset="0"/>
                <a:ea typeface="Open Sans Light" charset="0"/>
                <a:cs typeface="Open Sans Light" charset="0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ru-RU" sz="2100" b="1" dirty="0">
                <a:solidFill>
                  <a:schemeClr val="tx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Внедрение технологии экстренных идентификаторов в </a:t>
            </a:r>
            <a:r>
              <a:rPr lang="ru-RU" sz="2100" b="1" dirty="0" err="1">
                <a:solidFill>
                  <a:schemeClr val="tx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г.Новосибирск</a:t>
            </a:r>
            <a:endParaRPr lang="ru-RU" sz="2100" b="1" dirty="0">
              <a:solidFill>
                <a:schemeClr val="tx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  <a:p>
            <a:pPr algn="l" hangingPunct="1"/>
            <a:r>
              <a:rPr lang="ru-RU" sz="2000" dirty="0">
                <a:solidFill>
                  <a:schemeClr val="tx1"/>
                </a:solidFill>
              </a:rPr>
              <a:t>Цифровой профиль социального обслуживаемого с интеграцией экстренных идентификаторов и электронных социальных сервисов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C2496-F930-4B23-A9D3-9BA8F2744832}"/>
              </a:ext>
            </a:extLst>
          </p:cNvPr>
          <p:cNvSpPr txBox="1"/>
          <p:nvPr/>
        </p:nvSpPr>
        <p:spPr>
          <a:xfrm>
            <a:off x="275915" y="3592009"/>
            <a:ext cx="2008563" cy="410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l"/>
            <a:r>
              <a:rPr lang="en-US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Helvetica Light"/>
              </a:rPr>
              <a:t>7650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</a:t>
            </a:r>
            <a:r>
              <a:rPr lang="ru-RU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 данным на 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30</a:t>
            </a:r>
            <a:r>
              <a:rPr lang="ru-RU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.0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  <a:r>
              <a:rPr lang="ru-RU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.2020</a:t>
            </a:r>
            <a:r>
              <a:rPr lang="en-US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  <a:endParaRPr lang="en-US" sz="4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Shape 125">
            <a:extLst>
              <a:ext uri="{FF2B5EF4-FFF2-40B4-BE49-F238E27FC236}">
                <a16:creationId xmlns:a16="http://schemas.microsoft.com/office/drawing/2014/main" id="{582985F3-2541-43BC-AFFB-5B70A3A57E7C}"/>
              </a:ext>
            </a:extLst>
          </p:cNvPr>
          <p:cNvSpPr/>
          <p:nvPr/>
        </p:nvSpPr>
        <p:spPr>
          <a:xfrm>
            <a:off x="276225" y="3937294"/>
            <a:ext cx="4171084" cy="19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t">
            <a:spAutoFit/>
          </a:bodyPr>
          <a:lstStyle/>
          <a:p>
            <a:pPr algn="just">
              <a:defRPr sz="4100"/>
            </a:pP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Человек подключено к СИЧЭС через выдачу неэлектронных «Браслетов помощи» в муниципальных комплексных центрах социального обслуживания населения. Помощь в активации браслетов и заполнении данных профилей оказывают сотрудники Центров через специализированный интерфейс СИЧЭС, в котором также собирается статистика по активированным идентификаторам.</a:t>
            </a:r>
          </a:p>
          <a:p>
            <a:pPr algn="just">
              <a:defRPr sz="4100"/>
            </a:pP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Выбор приоритетных групп для выдачи Браслетов основывался на определённых социальных параметрах.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12889A-0DDC-4C8B-9416-295695EF10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5" b="38571"/>
          <a:stretch/>
        </p:blipFill>
        <p:spPr>
          <a:xfrm>
            <a:off x="8923867" y="5040469"/>
            <a:ext cx="3268134" cy="18175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18F085-8B99-46D8-BFC6-EAE4E677DD05}"/>
              </a:ext>
            </a:extLst>
          </p:cNvPr>
          <p:cNvSpPr txBox="1"/>
          <p:nvPr/>
        </p:nvSpPr>
        <p:spPr>
          <a:xfrm>
            <a:off x="267911" y="1305802"/>
            <a:ext cx="1080425" cy="410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defTabSz="410766" hangingPunct="0"/>
            <a:r>
              <a:rPr lang="ru-RU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Helvetica Light"/>
              </a:rPr>
              <a:t>СИЧЭС</a:t>
            </a:r>
          </a:p>
        </p:txBody>
      </p:sp>
      <p:sp>
        <p:nvSpPr>
          <p:cNvPr id="18" name="Shape 125">
            <a:extLst>
              <a:ext uri="{FF2B5EF4-FFF2-40B4-BE49-F238E27FC236}">
                <a16:creationId xmlns:a16="http://schemas.microsoft.com/office/drawing/2014/main" id="{E1F4C2C9-316B-43CF-A31C-FC67B9EEFE2D}"/>
              </a:ext>
            </a:extLst>
          </p:cNvPr>
          <p:cNvSpPr/>
          <p:nvPr/>
        </p:nvSpPr>
        <p:spPr>
          <a:xfrm>
            <a:off x="276225" y="1689279"/>
            <a:ext cx="4171084" cy="19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t">
            <a:spAutoFit/>
          </a:bodyPr>
          <a:lstStyle/>
          <a:p>
            <a:pPr algn="just">
              <a:defRPr sz="4100"/>
            </a:pP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Система идентификации человека в экстренных ситуациях.</a:t>
            </a:r>
          </a:p>
          <a:p>
            <a:pPr algn="just">
              <a:defRPr sz="4100"/>
            </a:pP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Единая городская система, связывающая в себе все носимые идентификаторы и интегрированная с городскими социальными системами и учреждениями. Интеграция также включала в себя методическое обучение использованию 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QR-</a:t>
            </a: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идентификаторов сотрудниками экстренных служб (скорая помощь, полиция, МЧС), а также работе с личными кабинетами операторов в центрах социального обслуживания.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F41946-843C-4D8D-97BB-589C0EB3C70E}"/>
              </a:ext>
            </a:extLst>
          </p:cNvPr>
          <p:cNvSpPr txBox="1"/>
          <p:nvPr/>
        </p:nvSpPr>
        <p:spPr>
          <a:xfrm>
            <a:off x="259288" y="5844965"/>
            <a:ext cx="562655" cy="410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defTabSz="410766" hangingPunct="0"/>
            <a:r>
              <a:rPr lang="ru-RU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Helvetica Light"/>
              </a:rPr>
              <a:t>50+</a:t>
            </a:r>
          </a:p>
        </p:txBody>
      </p:sp>
      <p:sp>
        <p:nvSpPr>
          <p:cNvPr id="20" name="Shape 125">
            <a:extLst>
              <a:ext uri="{FF2B5EF4-FFF2-40B4-BE49-F238E27FC236}">
                <a16:creationId xmlns:a16="http://schemas.microsoft.com/office/drawing/2014/main" id="{DCAED446-3D3E-4939-88A4-43C03E534B9D}"/>
              </a:ext>
            </a:extLst>
          </p:cNvPr>
          <p:cNvSpPr/>
          <p:nvPr/>
        </p:nvSpPr>
        <p:spPr>
          <a:xfrm>
            <a:off x="259288" y="6221641"/>
            <a:ext cx="418802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t">
            <a:spAutoFit/>
          </a:bodyPr>
          <a:lstStyle/>
          <a:p>
            <a:pPr algn="just">
              <a:defRPr sz="4100"/>
            </a:pP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Упоминаний в СМИ в ходе проведения пилотного проекта на базе нескольких Центров.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Изображение 3">
            <a:extLst>
              <a:ext uri="{FF2B5EF4-FFF2-40B4-BE49-F238E27FC236}">
                <a16:creationId xmlns:a16="http://schemas.microsoft.com/office/drawing/2014/main" id="{0F5BF91D-5760-4BE9-B48F-92379A650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3" y="4839042"/>
            <a:ext cx="2847662" cy="20882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E751C5-41D5-4566-9669-D9ECBDDC3D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170"/>
          <a:stretch/>
        </p:blipFill>
        <p:spPr>
          <a:xfrm>
            <a:off x="5237922" y="4955570"/>
            <a:ext cx="2612603" cy="1517935"/>
          </a:xfrm>
          <a:prstGeom prst="roundRect">
            <a:avLst>
              <a:gd name="adj" fmla="val 1749"/>
            </a:avLst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85F14C0-4A5B-4ADF-AEA3-F6D47DD45956}"/>
              </a:ext>
            </a:extLst>
          </p:cNvPr>
          <p:cNvSpPr txBox="1"/>
          <p:nvPr/>
        </p:nvSpPr>
        <p:spPr>
          <a:xfrm>
            <a:off x="5096970" y="2072291"/>
            <a:ext cx="4598183" cy="410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defTabSz="410766" hangingPunct="0"/>
            <a:r>
              <a:rPr lang="en-US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Helvetica Light"/>
              </a:rPr>
              <a:t>45</a:t>
            </a:r>
            <a:r>
              <a:rPr lang="ru-RU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Helvetica Light"/>
              </a:rPr>
              <a:t> экстренных сканирований</a:t>
            </a:r>
          </a:p>
        </p:txBody>
      </p:sp>
      <p:sp>
        <p:nvSpPr>
          <p:cNvPr id="22" name="Shape 125">
            <a:extLst>
              <a:ext uri="{FF2B5EF4-FFF2-40B4-BE49-F238E27FC236}">
                <a16:creationId xmlns:a16="http://schemas.microsoft.com/office/drawing/2014/main" id="{8A6248A0-B042-4377-ADFB-E6DFF308EF99}"/>
              </a:ext>
            </a:extLst>
          </p:cNvPr>
          <p:cNvSpPr/>
          <p:nvPr/>
        </p:nvSpPr>
        <p:spPr>
          <a:xfrm>
            <a:off x="5096970" y="2448966"/>
            <a:ext cx="4188021" cy="256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t">
            <a:spAutoFit/>
          </a:bodyPr>
          <a:lstStyle/>
          <a:p>
            <a:pPr algn="just">
              <a:defRPr sz="4100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 месяц использования в городе.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8D5D21-B2B3-4516-AD42-62AF918865C9}"/>
              </a:ext>
            </a:extLst>
          </p:cNvPr>
          <p:cNvSpPr txBox="1"/>
          <p:nvPr/>
        </p:nvSpPr>
        <p:spPr>
          <a:xfrm>
            <a:off x="5096970" y="2777646"/>
            <a:ext cx="5688801" cy="410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defTabSz="410766" hangingPunct="0"/>
            <a:r>
              <a:rPr lang="ru-RU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Helvetica Light"/>
              </a:rPr>
              <a:t>100к+ потенциальных подключений</a:t>
            </a:r>
          </a:p>
        </p:txBody>
      </p:sp>
      <p:sp>
        <p:nvSpPr>
          <p:cNvPr id="24" name="Shape 125">
            <a:extLst>
              <a:ext uri="{FF2B5EF4-FFF2-40B4-BE49-F238E27FC236}">
                <a16:creationId xmlns:a16="http://schemas.microsoft.com/office/drawing/2014/main" id="{82262F7E-72E0-4FC8-AC64-C72EFF82F1A7}"/>
              </a:ext>
            </a:extLst>
          </p:cNvPr>
          <p:cNvSpPr/>
          <p:nvPr/>
        </p:nvSpPr>
        <p:spPr>
          <a:xfrm>
            <a:off x="5096970" y="3154321"/>
            <a:ext cx="6787070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t">
            <a:spAutoFit/>
          </a:bodyPr>
          <a:lstStyle/>
          <a:p>
            <a:pPr algn="just">
              <a:defRPr sz="4100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 расчёта количества людей, попадающих в целевые группа проекта: кто более вероятно может попасть в ситуацию, где требуется оказание экстренной помощи человеку.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B3E90D-EC6C-4A0D-9466-C2427CAFAC1A}"/>
              </a:ext>
            </a:extLst>
          </p:cNvPr>
          <p:cNvSpPr txBox="1"/>
          <p:nvPr/>
        </p:nvSpPr>
        <p:spPr>
          <a:xfrm>
            <a:off x="5096970" y="3665114"/>
            <a:ext cx="3666518" cy="410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defTabSz="410766" hangingPunct="0"/>
            <a:r>
              <a:rPr lang="ru-RU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Helvetica Light"/>
              </a:rPr>
              <a:t>30 дней на интеграцию</a:t>
            </a:r>
          </a:p>
        </p:txBody>
      </p:sp>
      <p:sp>
        <p:nvSpPr>
          <p:cNvPr id="26" name="Shape 125">
            <a:extLst>
              <a:ext uri="{FF2B5EF4-FFF2-40B4-BE49-F238E27FC236}">
                <a16:creationId xmlns:a16="http://schemas.microsoft.com/office/drawing/2014/main" id="{51A9969E-D0AB-4ED5-8024-97F4B50DCB7A}"/>
              </a:ext>
            </a:extLst>
          </p:cNvPr>
          <p:cNvSpPr/>
          <p:nvPr/>
        </p:nvSpPr>
        <p:spPr>
          <a:xfrm>
            <a:off x="5096970" y="4041789"/>
            <a:ext cx="6732369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t">
            <a:spAutoFit/>
          </a:bodyPr>
          <a:lstStyle/>
          <a:p>
            <a:pPr algn="just">
              <a:defRPr sz="4100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Именно столько занимает выделение и подключение информационной системы с передачей идентификаторов учреждениям и методическому обучению сотрудников участвующих ведомств (не включая время на выдачу и оснащение целевой группы).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2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1A599C-F39E-4F91-93E3-C1908E29A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5876925" cy="1009649"/>
          </a:xfrm>
          <a:prstGeom prst="rect">
            <a:avLst/>
          </a:prstGeom>
        </p:spPr>
      </p:pic>
      <p:sp>
        <p:nvSpPr>
          <p:cNvPr id="4" name="Shape 119">
            <a:extLst>
              <a:ext uri="{FF2B5EF4-FFF2-40B4-BE49-F238E27FC236}">
                <a16:creationId xmlns:a16="http://schemas.microsoft.com/office/drawing/2014/main" id="{1C39DAE0-9476-4272-B6AD-C86D3F9A29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363" y="33748"/>
            <a:ext cx="5424256" cy="97590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8000" tIns="108000" rIns="108000" bIns="108000" anchor="t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Light" charset="0"/>
                <a:ea typeface="Open Sans Light" charset="0"/>
                <a:cs typeface="Open Sans Light" charset="0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17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QRepublik</a:t>
            </a:r>
            <a:endParaRPr lang="ru-RU" sz="1700" b="1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just" hangingPunct="1"/>
            <a:r>
              <a:rPr lang="ru-RU" sz="1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ОДИН ИЗ МИРОВЫХ ЛИДЕРОВ В ОБЛАСТИ ЦИФРОВЫХ МЕДИЦИНСКИХ СИСТЕМ</a:t>
            </a:r>
            <a:endParaRPr lang="en-US" sz="1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C0FE5-342F-4448-A1D5-CA50508EC013}"/>
              </a:ext>
            </a:extLst>
          </p:cNvPr>
          <p:cNvSpPr txBox="1"/>
          <p:nvPr/>
        </p:nvSpPr>
        <p:spPr>
          <a:xfrm>
            <a:off x="173114" y="1160299"/>
            <a:ext cx="1981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Защита данных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F3A72-5A6F-4441-B3FE-1F45B8D568AD}"/>
              </a:ext>
            </a:extLst>
          </p:cNvPr>
          <p:cNvSpPr txBox="1"/>
          <p:nvPr/>
        </p:nvSpPr>
        <p:spPr>
          <a:xfrm>
            <a:off x="173114" y="1498853"/>
            <a:ext cx="118457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Уникальная технология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деперсонализация данных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QRepublik Key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делает утечку персональных данных математически невозможной, а также невидимой для оператора – самого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QRepublik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Кроме того, в случаях, когда информация переводится на иностранный язык, она не отправляется на сторонний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перевод чувствительных медицинских параметров осуществляется локально при помощи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QRepublik AI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уникальной технологии распознавания медицинского контекста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7" name="Скругленный прямоугольник 11">
            <a:extLst>
              <a:ext uri="{FF2B5EF4-FFF2-40B4-BE49-F238E27FC236}">
                <a16:creationId xmlns:a16="http://schemas.microsoft.com/office/drawing/2014/main" id="{C4A8F4FB-93E2-4888-AC02-D040ABB82345}"/>
              </a:ext>
            </a:extLst>
          </p:cNvPr>
          <p:cNvSpPr/>
          <p:nvPr/>
        </p:nvSpPr>
        <p:spPr>
          <a:xfrm rot="10800000">
            <a:off x="943836" y="3647424"/>
            <a:ext cx="1446343" cy="667959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pic>
        <p:nvPicPr>
          <p:cNvPr id="8" name="Picture 2" descr="D:\QRepublik\Тур операторы\tourist1.gif">
            <a:extLst>
              <a:ext uri="{FF2B5EF4-FFF2-40B4-BE49-F238E27FC236}">
                <a16:creationId xmlns:a16="http://schemas.microsoft.com/office/drawing/2014/main" id="{67F381F6-F86D-4485-A599-22610B2DB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6725" r="7351" b="7829"/>
          <a:stretch/>
        </p:blipFill>
        <p:spPr bwMode="auto">
          <a:xfrm>
            <a:off x="1001692" y="3725389"/>
            <a:ext cx="1331988" cy="13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87C72D-835F-4588-A7DA-57CD4DFB31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78"/>
          <a:stretch/>
        </p:blipFill>
        <p:spPr>
          <a:xfrm>
            <a:off x="452231" y="4222016"/>
            <a:ext cx="2429555" cy="21595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F82559-EAD2-4396-B325-9447AB6AF8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153" r="6489" b="2041"/>
          <a:stretch/>
        </p:blipFill>
        <p:spPr>
          <a:xfrm>
            <a:off x="6469270" y="3403101"/>
            <a:ext cx="4166778" cy="22008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749CFE-B5E5-4585-B3CD-342BD97BCA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6475" y="415523"/>
            <a:ext cx="4981976" cy="1450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1462C-11B4-4F66-B96C-5B5B50F767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76774" y="246347"/>
            <a:ext cx="1554052" cy="4907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DDE51F-EB99-4CF4-BA6B-B598A4390F34}"/>
              </a:ext>
            </a:extLst>
          </p:cNvPr>
          <p:cNvSpPr txBox="1"/>
          <p:nvPr/>
        </p:nvSpPr>
        <p:spPr>
          <a:xfrm>
            <a:off x="142269" y="3005888"/>
            <a:ext cx="6307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Система идентификации человека в экстренной ситуации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3F7DE76D-73C7-407F-ABFB-57864A19CA62}"/>
              </a:ext>
            </a:extLst>
          </p:cNvPr>
          <p:cNvGrpSpPr/>
          <p:nvPr/>
        </p:nvGrpSpPr>
        <p:grpSpPr>
          <a:xfrm>
            <a:off x="3787706" y="5746136"/>
            <a:ext cx="8231178" cy="1012961"/>
            <a:chOff x="7106858" y="10797332"/>
            <a:chExt cx="14076767" cy="2693920"/>
          </a:xfrm>
        </p:grpSpPr>
        <p:pic>
          <p:nvPicPr>
            <p:cNvPr id="60" name="Picture 2" descr="Картинки по запросу gotech">
              <a:extLst>
                <a:ext uri="{FF2B5EF4-FFF2-40B4-BE49-F238E27FC236}">
                  <a16:creationId xmlns:a16="http://schemas.microsoft.com/office/drawing/2014/main" id="{DC71956A-033D-4653-8E1A-FD15FBAE1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0587" y="12550101"/>
              <a:ext cx="1616417" cy="808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Картинки по запросу лучший инновационный регион россии">
              <a:extLst>
                <a:ext uri="{FF2B5EF4-FFF2-40B4-BE49-F238E27FC236}">
                  <a16:creationId xmlns:a16="http://schemas.microsoft.com/office/drawing/2014/main" id="{4B3443EA-4246-4EC2-B829-3773396F3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277" y="12597576"/>
              <a:ext cx="1516231" cy="644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" descr="Похожее изображение">
              <a:extLst>
                <a:ext uri="{FF2B5EF4-FFF2-40B4-BE49-F238E27FC236}">
                  <a16:creationId xmlns:a16="http://schemas.microsoft.com/office/drawing/2014/main" id="{67570B65-1E45-48B7-9A78-14726493B4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29121" r="10317" b="41382"/>
            <a:stretch/>
          </p:blipFill>
          <p:spPr bwMode="auto">
            <a:xfrm>
              <a:off x="19134120" y="12810382"/>
              <a:ext cx="2049505" cy="50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8" descr="Картинки по запросу top 10 reviews">
              <a:extLst>
                <a:ext uri="{FF2B5EF4-FFF2-40B4-BE49-F238E27FC236}">
                  <a16:creationId xmlns:a16="http://schemas.microsoft.com/office/drawing/2014/main" id="{4A4C9840-6E3B-45E0-A0E5-6462F5D8E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858" y="12509584"/>
              <a:ext cx="1675380" cy="981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Картинки по запросу рбк">
              <a:extLst>
                <a:ext uri="{FF2B5EF4-FFF2-40B4-BE49-F238E27FC236}">
                  <a16:creationId xmlns:a16="http://schemas.microsoft.com/office/drawing/2014/main" id="{FF4650C7-EAD2-4F53-AF56-90B7D114B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6778" y="11334618"/>
              <a:ext cx="1482850" cy="531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2" descr="Картинки по запросу вечерняя москва">
              <a:extLst>
                <a:ext uri="{FF2B5EF4-FFF2-40B4-BE49-F238E27FC236}">
                  <a16:creationId xmlns:a16="http://schemas.microsoft.com/office/drawing/2014/main" id="{B0464D71-BA71-4844-B6DF-2A499A974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9628" y="11382073"/>
              <a:ext cx="1357725" cy="449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4" descr="Похожее изображение">
              <a:extLst>
                <a:ext uri="{FF2B5EF4-FFF2-40B4-BE49-F238E27FC236}">
                  <a16:creationId xmlns:a16="http://schemas.microsoft.com/office/drawing/2014/main" id="{D704E99E-E110-4149-A5CF-AF3764B68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85" t="27883" r="7665" b="22599"/>
            <a:stretch/>
          </p:blipFill>
          <p:spPr bwMode="auto">
            <a:xfrm>
              <a:off x="20109496" y="11997410"/>
              <a:ext cx="987858" cy="653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6" descr="Картинки по запросу vc">
              <a:extLst>
                <a:ext uri="{FF2B5EF4-FFF2-40B4-BE49-F238E27FC236}">
                  <a16:creationId xmlns:a16="http://schemas.microsoft.com/office/drawing/2014/main" id="{9A4F433E-06C2-4685-95ED-9E6E93D668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7" t="29609" r="20565" b="28653"/>
            <a:stretch/>
          </p:blipFill>
          <p:spPr bwMode="auto">
            <a:xfrm>
              <a:off x="18327957" y="12046322"/>
              <a:ext cx="1550079" cy="483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8" descr="Картинки по запросу secretmag">
              <a:extLst>
                <a:ext uri="{FF2B5EF4-FFF2-40B4-BE49-F238E27FC236}">
                  <a16:creationId xmlns:a16="http://schemas.microsoft.com/office/drawing/2014/main" id="{FCA34886-5EFD-4515-9B08-7BB8908BA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7957" y="12719316"/>
              <a:ext cx="684268" cy="68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1B8772D4-6E59-401B-80D0-7256F97332B7}"/>
                </a:ext>
              </a:extLst>
            </p:cNvPr>
            <p:cNvSpPr/>
            <p:nvPr/>
          </p:nvSpPr>
          <p:spPr>
            <a:xfrm>
              <a:off x="7136341" y="11638221"/>
              <a:ext cx="1616418" cy="900368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Top Medical ID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by T10R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79AA11C6-7AA0-4770-92E1-659D822E8D66}"/>
                </a:ext>
              </a:extLst>
            </p:cNvPr>
            <p:cNvSpPr/>
            <p:nvPr/>
          </p:nvSpPr>
          <p:spPr>
            <a:xfrm>
              <a:off x="15465330" y="11287998"/>
              <a:ext cx="2309347" cy="1227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Лучший инновационный регион России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C14E2519-13C6-4435-9310-A75E8169B2CB}"/>
                </a:ext>
              </a:extLst>
            </p:cNvPr>
            <p:cNvSpPr/>
            <p:nvPr/>
          </p:nvSpPr>
          <p:spPr>
            <a:xfrm>
              <a:off x="10363053" y="11272451"/>
              <a:ext cx="1616418" cy="122777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Победитель номинации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ERW Invest (Ge)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2" name="Picture 20" descr="Картинки по запросу generation s">
              <a:extLst>
                <a:ext uri="{FF2B5EF4-FFF2-40B4-BE49-F238E27FC236}">
                  <a16:creationId xmlns:a16="http://schemas.microsoft.com/office/drawing/2014/main" id="{539F9B3D-111B-4302-85E5-92E9FBAEBC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8" t="22143" r="9630" b="18224"/>
            <a:stretch/>
          </p:blipFill>
          <p:spPr bwMode="auto">
            <a:xfrm>
              <a:off x="12152525" y="12697123"/>
              <a:ext cx="1839057" cy="434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CD54AB29-4EB1-4961-874F-6F090C30F3EF}"/>
                </a:ext>
              </a:extLst>
            </p:cNvPr>
            <p:cNvSpPr/>
            <p:nvPr/>
          </p:nvSpPr>
          <p:spPr>
            <a:xfrm>
              <a:off x="12203874" y="11586801"/>
              <a:ext cx="1616418" cy="900368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II 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место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HealthTech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D2B21412-39AF-4F52-948F-BAB61730B0A8}"/>
                </a:ext>
              </a:extLst>
            </p:cNvPr>
            <p:cNvSpPr/>
            <p:nvPr/>
          </p:nvSpPr>
          <p:spPr>
            <a:xfrm>
              <a:off x="14014578" y="11299631"/>
              <a:ext cx="1616418" cy="1227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Финалист «Надежда на технологии»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5" name="Picture 22" descr="Картинки по запросу надежда на технологии">
              <a:extLst>
                <a:ext uri="{FF2B5EF4-FFF2-40B4-BE49-F238E27FC236}">
                  <a16:creationId xmlns:a16="http://schemas.microsoft.com/office/drawing/2014/main" id="{D74DDBEE-90C9-441B-B660-C86AAA5149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2699" y="12522925"/>
              <a:ext cx="726294" cy="726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6" descr="Картинки по запросу атор лого">
              <a:extLst>
                <a:ext uri="{FF2B5EF4-FFF2-40B4-BE49-F238E27FC236}">
                  <a16:creationId xmlns:a16="http://schemas.microsoft.com/office/drawing/2014/main" id="{65C99034-562C-4571-9974-DD2360D77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584" y="12623680"/>
              <a:ext cx="795116" cy="53409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4FD0E8E2-2ACE-4A4E-8FA3-8028228E876C}"/>
                </a:ext>
              </a:extLst>
            </p:cNvPr>
            <p:cNvSpPr/>
            <p:nvPr/>
          </p:nvSpPr>
          <p:spPr>
            <a:xfrm>
              <a:off x="8665026" y="11299803"/>
              <a:ext cx="1815761" cy="1227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Лучшее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-решение для туризма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720D4518-2D8E-4CA3-8C15-F4DAAF91B505}"/>
                </a:ext>
              </a:extLst>
            </p:cNvPr>
            <p:cNvCxnSpPr/>
            <p:nvPr/>
          </p:nvCxnSpPr>
          <p:spPr>
            <a:xfrm>
              <a:off x="7136341" y="11272451"/>
              <a:ext cx="10464301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158CBC92-2A14-49AF-8493-A31FC1AF70C0}"/>
                </a:ext>
              </a:extLst>
            </p:cNvPr>
            <p:cNvSpPr/>
            <p:nvPr/>
          </p:nvSpPr>
          <p:spPr>
            <a:xfrm>
              <a:off x="11660104" y="10797332"/>
              <a:ext cx="1938731" cy="90036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QRepublik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8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3A951C-7FAE-4CEE-A45E-A0AE58300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876925" cy="1009649"/>
          </a:xfrm>
          <a:prstGeom prst="rect">
            <a:avLst/>
          </a:prstGeom>
        </p:spPr>
      </p:pic>
      <p:sp>
        <p:nvSpPr>
          <p:cNvPr id="4" name="Shape 119">
            <a:extLst>
              <a:ext uri="{FF2B5EF4-FFF2-40B4-BE49-F238E27FC236}">
                <a16:creationId xmlns:a16="http://schemas.microsoft.com/office/drawing/2014/main" id="{1C39DAE0-9476-4272-B6AD-C86D3F9A29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694" y="143817"/>
            <a:ext cx="5193437" cy="6384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8000" tIns="108000" rIns="108000" bIns="108000" anchor="t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Light" charset="0"/>
                <a:ea typeface="Open Sans Light" charset="0"/>
                <a:cs typeface="Open Sans Light" charset="0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ru-RU" sz="32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ЭТАПЫ ВНЕДРЕНИЯ</a:t>
            </a:r>
            <a:endParaRPr lang="en-US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B97D9D-B689-4E6B-A257-9BB7ABF16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3303"/>
            <a:ext cx="12192000" cy="189642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0EB1F9-C339-4709-9D26-BFC510AC6FEC}"/>
              </a:ext>
            </a:extLst>
          </p:cNvPr>
          <p:cNvSpPr/>
          <p:nvPr/>
        </p:nvSpPr>
        <p:spPr>
          <a:xfrm>
            <a:off x="1438110" y="1611009"/>
            <a:ext cx="10442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Подписание договора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443132-6170-49C2-8750-C10CB6939C69}"/>
              </a:ext>
            </a:extLst>
          </p:cNvPr>
          <p:cNvSpPr/>
          <p:nvPr/>
        </p:nvSpPr>
        <p:spPr>
          <a:xfrm>
            <a:off x="5721769" y="1576713"/>
            <a:ext cx="13966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Подведение итогов пилотного проекта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210CFD-64A3-4107-BA11-CA4036294C1D}"/>
              </a:ext>
            </a:extLst>
          </p:cNvPr>
          <p:cNvSpPr/>
          <p:nvPr/>
        </p:nvSpPr>
        <p:spPr>
          <a:xfrm>
            <a:off x="10591801" y="1973303"/>
            <a:ext cx="1469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Подведение итогов внедрения в регионе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0E20E-D1E1-42E8-9741-439503EDC6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6774" y="246347"/>
            <a:ext cx="1554052" cy="4907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53CEDB-93F3-4483-ABC4-150CE10E0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6475" y="415523"/>
            <a:ext cx="4981976" cy="14505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15AF1E-F7F3-4AF7-8AF2-43BFDC91D4E5}"/>
              </a:ext>
            </a:extLst>
          </p:cNvPr>
          <p:cNvSpPr/>
          <p:nvPr/>
        </p:nvSpPr>
        <p:spPr>
          <a:xfrm>
            <a:off x="118370" y="4580328"/>
            <a:ext cx="117865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Составные элементы проекта: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Интеграция системы СИЧЭС и методологическая поддержка* - бесплатно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Оснащение идентификаторами – от 990 руб./чел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Техническая поддержка СИЧЭС – 600 руб./чел/год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Итого: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1590 руб./чел за 1-й год, далее от 600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руб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/в год./чел.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*включает в себя обучение сотрудников экстренных служб (скорая помощь, полиция, МЧС) использованию QR-идентификаторов и работе с личными кабинетами операторов в центрах социального обслуживания</a:t>
            </a:r>
          </a:p>
        </p:txBody>
      </p:sp>
    </p:spTree>
    <p:extLst>
      <p:ext uri="{BB962C8B-B14F-4D97-AF65-F5344CB8AC3E}">
        <p14:creationId xmlns:p14="http://schemas.microsoft.com/office/powerpoint/2010/main" val="104623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E5765B6-926F-4CEA-922F-7E6262C5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7963"/>
            <a:ext cx="5877053" cy="101202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566A7A-98B8-4629-B634-BFA5D693ECE7}"/>
              </a:ext>
            </a:extLst>
          </p:cNvPr>
          <p:cNvSpPr/>
          <p:nvPr/>
        </p:nvSpPr>
        <p:spPr>
          <a:xfrm>
            <a:off x="0" y="4023898"/>
            <a:ext cx="12192000" cy="3183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3939A2A-7723-4AEF-ADC1-A1B97CCEBB3D}"/>
              </a:ext>
            </a:extLst>
          </p:cNvPr>
          <p:cNvSpPr/>
          <p:nvPr/>
        </p:nvSpPr>
        <p:spPr>
          <a:xfrm>
            <a:off x="-1" y="5578377"/>
            <a:ext cx="12192000" cy="3183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pic>
        <p:nvPicPr>
          <p:cNvPr id="15" name="Picture 2" descr="https://pp.userapi.com/c845419/v845419735/212e42/s-Anu5K4UvE.jpg">
            <a:extLst>
              <a:ext uri="{FF2B5EF4-FFF2-40B4-BE49-F238E27FC236}">
                <a16:creationId xmlns:a16="http://schemas.microsoft.com/office/drawing/2014/main" id="{1B5DC3F9-5EDA-44CD-AAAF-A6DE0816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9" b="50000"/>
          <a:stretch/>
        </p:blipFill>
        <p:spPr bwMode="auto">
          <a:xfrm>
            <a:off x="-1" y="4937393"/>
            <a:ext cx="4100945" cy="1423852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hape 119">
            <a:extLst>
              <a:ext uri="{FF2B5EF4-FFF2-40B4-BE49-F238E27FC236}">
                <a16:creationId xmlns:a16="http://schemas.microsoft.com/office/drawing/2014/main" id="{192B6783-B1B4-4C93-8B78-8347EA3D0E46}"/>
              </a:ext>
            </a:extLst>
          </p:cNvPr>
          <p:cNvSpPr txBox="1">
            <a:spLocks/>
          </p:cNvSpPr>
          <p:nvPr/>
        </p:nvSpPr>
        <p:spPr>
          <a:xfrm>
            <a:off x="4244355" y="1264579"/>
            <a:ext cx="4679555" cy="62678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000" tIns="54000" rIns="54000" bIns="54000" anchor="t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Light" charset="0"/>
                <a:ea typeface="Open Sans Light" charset="0"/>
                <a:cs typeface="Open Sans Light" charset="0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Helvetica Light"/>
              </a:rPr>
              <a:t>Для предприятий</a:t>
            </a:r>
            <a:endParaRPr kumimoji="0" lang="en-US" sz="33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  <a:sym typeface="Helvetica Light"/>
            </a:endParaRPr>
          </a:p>
        </p:txBody>
      </p:sp>
      <p:sp>
        <p:nvSpPr>
          <p:cNvPr id="28" name="Shape 125">
            <a:extLst>
              <a:ext uri="{FF2B5EF4-FFF2-40B4-BE49-F238E27FC236}">
                <a16:creationId xmlns:a16="http://schemas.microsoft.com/office/drawing/2014/main" id="{269B209D-0747-4EE6-A9C9-651653EF9634}"/>
              </a:ext>
            </a:extLst>
          </p:cNvPr>
          <p:cNvSpPr/>
          <p:nvPr/>
        </p:nvSpPr>
        <p:spPr>
          <a:xfrm>
            <a:off x="4270481" y="5913458"/>
            <a:ext cx="5967347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Проект общего подключения туристического потока к системе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travel emergency ID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Shape 119">
            <a:extLst>
              <a:ext uri="{FF2B5EF4-FFF2-40B4-BE49-F238E27FC236}">
                <a16:creationId xmlns:a16="http://schemas.microsoft.com/office/drawing/2014/main" id="{7A2D59EE-FFE5-4277-9872-54B3E813033E}"/>
              </a:ext>
            </a:extLst>
          </p:cNvPr>
          <p:cNvSpPr txBox="1">
            <a:spLocks/>
          </p:cNvSpPr>
          <p:nvPr/>
        </p:nvSpPr>
        <p:spPr>
          <a:xfrm>
            <a:off x="4244355" y="5335926"/>
            <a:ext cx="6838601" cy="62678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000" tIns="54000" rIns="54000" bIns="54000" anchor="t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Light" charset="0"/>
                <a:ea typeface="Open Sans Light" charset="0"/>
                <a:cs typeface="Open Sans Light" charset="0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charset="0"/>
                <a:ea typeface="Open Sans Extrabold" charset="0"/>
                <a:cs typeface="Open Sans Extrabold" charset="0"/>
                <a:sym typeface="Helvetica Light"/>
              </a:rPr>
              <a:t>International travel id</a:t>
            </a:r>
            <a:endParaRPr kumimoji="0" lang="en-US" sz="3300" b="0" i="0" u="none" strike="noStrike" kern="1200" cap="all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Open Sans Light" charset="0"/>
              <a:ea typeface="Open Sans Light" charset="0"/>
              <a:cs typeface="Open Sans Light" charset="0"/>
              <a:sym typeface="Helvetica Light"/>
            </a:endParaRPr>
          </a:p>
        </p:txBody>
      </p:sp>
      <p:sp>
        <p:nvSpPr>
          <p:cNvPr id="31" name="Shape 119">
            <a:extLst>
              <a:ext uri="{FF2B5EF4-FFF2-40B4-BE49-F238E27FC236}">
                <a16:creationId xmlns:a16="http://schemas.microsoft.com/office/drawing/2014/main" id="{9214C2DF-B925-47FA-8DED-7E4FD6DF27CF}"/>
              </a:ext>
            </a:extLst>
          </p:cNvPr>
          <p:cNvSpPr txBox="1">
            <a:spLocks/>
          </p:cNvSpPr>
          <p:nvPr/>
        </p:nvSpPr>
        <p:spPr>
          <a:xfrm>
            <a:off x="214067" y="6465868"/>
            <a:ext cx="6560806" cy="39213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000" tIns="54000" rIns="54000" bIns="54000" anchor="t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Light" charset="0"/>
                <a:ea typeface="Open Sans Light" charset="0"/>
                <a:cs typeface="Open Sans Light" charset="0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Extrabold" charset="0"/>
                <a:ea typeface="Open Sans Extrabold" charset="0"/>
                <a:cs typeface="Open Sans Extrabold" charset="0"/>
                <a:sym typeface="Helvetica Light"/>
              </a:rPr>
              <a:t>И ДРУГИЕ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Open Sans Light" charset="0"/>
              <a:ea typeface="Open Sans Light" charset="0"/>
              <a:cs typeface="Open Sans Light" charset="0"/>
              <a:sym typeface="Helvetica Light"/>
            </a:endParaRPr>
          </a:p>
        </p:txBody>
      </p:sp>
      <p:sp>
        <p:nvSpPr>
          <p:cNvPr id="38" name="Shape 125">
            <a:extLst>
              <a:ext uri="{FF2B5EF4-FFF2-40B4-BE49-F238E27FC236}">
                <a16:creationId xmlns:a16="http://schemas.microsoft.com/office/drawing/2014/main" id="{69878857-79D0-4548-B87B-4A0557BF57EB}"/>
              </a:ext>
            </a:extLst>
          </p:cNvPr>
          <p:cNvSpPr/>
          <p:nvPr/>
        </p:nvSpPr>
        <p:spPr>
          <a:xfrm>
            <a:off x="4244355" y="3801225"/>
            <a:ext cx="7671903" cy="718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у ребенка особые медицинские потребности к сожалению, вы не всегда можете быть там, когда вашему ребенку нужна медицинская помощь, Вы можете сделать это с помощью медицинских браслетов для детей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Shape 119">
            <a:extLst>
              <a:ext uri="{FF2B5EF4-FFF2-40B4-BE49-F238E27FC236}">
                <a16:creationId xmlns:a16="http://schemas.microsoft.com/office/drawing/2014/main" id="{D4AE4AF2-202A-4B0F-B689-09A9F526EAF2}"/>
              </a:ext>
            </a:extLst>
          </p:cNvPr>
          <p:cNvSpPr txBox="1">
            <a:spLocks/>
          </p:cNvSpPr>
          <p:nvPr/>
        </p:nvSpPr>
        <p:spPr>
          <a:xfrm>
            <a:off x="4265551" y="3122020"/>
            <a:ext cx="2652042" cy="62678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000" tIns="54000" rIns="54000" bIns="54000" anchor="t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Light" charset="0"/>
                <a:ea typeface="Open Sans Light" charset="0"/>
                <a:cs typeface="Open Sans Light" charset="0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charset="0"/>
                <a:ea typeface="Open Sans Extrabold" charset="0"/>
                <a:cs typeface="Open Sans Extrabold" charset="0"/>
                <a:sym typeface="Helvetica Light"/>
              </a:rPr>
              <a:t>Для детей</a:t>
            </a:r>
            <a:endParaRPr kumimoji="0" lang="en-US" sz="3300" b="0" i="0" u="none" strike="noStrike" kern="1200" cap="all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Open Sans Light" charset="0"/>
              <a:ea typeface="Open Sans Light" charset="0"/>
              <a:cs typeface="Open Sans Light" charset="0"/>
              <a:sym typeface="Helvetica Light"/>
            </a:endParaRPr>
          </a:p>
        </p:txBody>
      </p:sp>
      <p:sp>
        <p:nvSpPr>
          <p:cNvPr id="41" name="Shape 119">
            <a:extLst>
              <a:ext uri="{FF2B5EF4-FFF2-40B4-BE49-F238E27FC236}">
                <a16:creationId xmlns:a16="http://schemas.microsoft.com/office/drawing/2014/main" id="{E361E37C-7173-4550-A40D-87A81941EE01}"/>
              </a:ext>
            </a:extLst>
          </p:cNvPr>
          <p:cNvSpPr txBox="1">
            <a:spLocks/>
          </p:cNvSpPr>
          <p:nvPr/>
        </p:nvSpPr>
        <p:spPr>
          <a:xfrm>
            <a:off x="511135" y="267776"/>
            <a:ext cx="4454203" cy="39213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000" tIns="54000" rIns="54000" bIns="54000" anchor="t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Light" charset="0"/>
                <a:ea typeface="Open Sans Light" charset="0"/>
                <a:cs typeface="Open Sans Light" charset="0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charset="0"/>
                <a:ea typeface="Open Sans Extrabold" charset="0"/>
                <a:cs typeface="Open Sans Extrabold" charset="0"/>
                <a:sym typeface="Helvetica Light"/>
              </a:rPr>
              <a:t>Направления </a:t>
            </a: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charset="0"/>
                <a:ea typeface="Open Sans Extrabold" charset="0"/>
                <a:cs typeface="Open Sans Extrabold" charset="0"/>
                <a:sym typeface="Helvetica Light"/>
              </a:rPr>
              <a:t>QREPUBLIK 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charset="0"/>
              <a:ea typeface="Open Sans Light" charset="0"/>
              <a:cs typeface="Open Sans Light" charset="0"/>
              <a:sym typeface="Helvetica Light"/>
            </a:endParaRPr>
          </a:p>
        </p:txBody>
      </p:sp>
      <p:pic>
        <p:nvPicPr>
          <p:cNvPr id="14" name="Рисунок 13" descr="Изображение выглядит как сидит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F117A581-ACB6-499C-9E2C-A5EF19041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72314"/>
            <a:ext cx="2619535" cy="141891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22D9959-9107-4236-A157-CB2C3DDA763D}"/>
              </a:ext>
            </a:extLst>
          </p:cNvPr>
          <p:cNvSpPr/>
          <p:nvPr/>
        </p:nvSpPr>
        <p:spPr>
          <a:xfrm>
            <a:off x="4270481" y="1913860"/>
            <a:ext cx="7761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Позволяют работникам всегда иметь при себе критическую и потенциально важную информацию. Они обеспечивают тех, кто первым реагирует, быстрый и простой доступ к соответствующей медицинской информации, а также к экстренным контактным данным на месте. Для раненых работников быстрый доступ к этой важной информации оказывается необходимым. </a:t>
            </a:r>
          </a:p>
        </p:txBody>
      </p:sp>
      <p:pic>
        <p:nvPicPr>
          <p:cNvPr id="26" name="Рисунок 25" descr="Изображение выглядит как человек, сидит, трав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2B72DA96-0934-48DE-9C90-88C905252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219721"/>
            <a:ext cx="3509820" cy="142385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7A6317D-BB57-4EB8-8C9E-68A084176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6475" y="415523"/>
            <a:ext cx="4981976" cy="14505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33EE244-07FE-4621-AF83-79FE690D98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76774" y="246347"/>
            <a:ext cx="1554052" cy="4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5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446160-4D2D-4EEB-B173-4F2B83C88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344" y="0"/>
            <a:ext cx="5578656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9F5CA9-E8E8-43CA-AA12-55C130BEA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5722" y="3986212"/>
            <a:ext cx="685800" cy="47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245894-7994-4E92-81BE-E4AC24ED0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610" y="1725141"/>
            <a:ext cx="5868641" cy="15811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FB646-7C6C-4F94-9A8F-25E65C49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450" y="1725141"/>
            <a:ext cx="4267200" cy="70008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всегда рады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345B4DA-912B-41AC-830B-4D3301CEA527}"/>
              </a:ext>
            </a:extLst>
          </p:cNvPr>
          <p:cNvSpPr txBox="1">
            <a:spLocks/>
          </p:cNvSpPr>
          <p:nvPr/>
        </p:nvSpPr>
        <p:spPr>
          <a:xfrm>
            <a:off x="5975169" y="2425229"/>
            <a:ext cx="4940481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Новым партнерам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A6636D-D841-4ED1-8FA6-050AFD6BC9E3}"/>
              </a:ext>
            </a:extLst>
          </p:cNvPr>
          <p:cNvSpPr/>
          <p:nvPr/>
        </p:nvSpPr>
        <p:spPr>
          <a:xfrm>
            <a:off x="6822721" y="4882634"/>
            <a:ext cx="221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CDB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Александр Сенкевич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D7FD0C6-1675-4383-9C0B-26E5FFBDBA64}"/>
              </a:ext>
            </a:extLst>
          </p:cNvPr>
          <p:cNvSpPr/>
          <p:nvPr/>
        </p:nvSpPr>
        <p:spPr>
          <a:xfrm>
            <a:off x="6822721" y="5270539"/>
            <a:ext cx="19437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Генеральный директор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ООО «РЕСПУБЛИКА»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ceo@qrepublik.com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+7 925 464 8797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B65AA7-5FD1-4CAA-9752-DA41C5570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999" y="5836258"/>
            <a:ext cx="6245595" cy="8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8435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Другое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5B7D0"/>
      </a:accent1>
      <a:accent2>
        <a:srgbClr val="46BB73"/>
      </a:accent2>
      <a:accent3>
        <a:srgbClr val="289A86"/>
      </a:accent3>
      <a:accent4>
        <a:srgbClr val="3C7CFF"/>
      </a:accent4>
      <a:accent5>
        <a:srgbClr val="FA6694"/>
      </a:accent5>
      <a:accent6>
        <a:srgbClr val="773F9B"/>
      </a:accent6>
      <a:hlink>
        <a:srgbClr val="33A3C1"/>
      </a:hlink>
      <a:folHlink>
        <a:srgbClr val="3CB8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714</Words>
  <Application>Microsoft Office PowerPoint</Application>
  <PresentationFormat>Широкоэкранный</PresentationFormat>
  <Paragraphs>90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Extrabold</vt:lpstr>
      <vt:lpstr>Open Sans Light</vt:lpstr>
      <vt:lpstr>Тема Office</vt:lpstr>
      <vt:lpstr>White</vt:lpstr>
      <vt:lpstr>Презентация PowerPoint</vt:lpstr>
      <vt:lpstr>Презентация PowerPoint</vt:lpstr>
      <vt:lpstr>Основной источник информации —  QR-код браслета, который позволяет идентифицировать человека и рассказать  о его здоровье</vt:lpstr>
      <vt:lpstr>Презентация PowerPoint</vt:lpstr>
      <vt:lpstr>QRepublik ОДИН ИЗ МИРОВЫХ ЛИДЕРОВ В ОБЛАСТИ ЦИФРОВЫХ МЕДИЦИНСКИХ СИСТЕМ</vt:lpstr>
      <vt:lpstr>ЭТАПЫ ВНЕДРЕНИЯ</vt:lpstr>
      <vt:lpstr>Презентация PowerPoint</vt:lpstr>
      <vt:lpstr>Мы всегда рады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S</dc:creator>
  <cp:lastModifiedBy>Alexander S</cp:lastModifiedBy>
  <cp:revision>10</cp:revision>
  <dcterms:created xsi:type="dcterms:W3CDTF">2020-05-04T18:43:29Z</dcterms:created>
  <dcterms:modified xsi:type="dcterms:W3CDTF">2020-05-04T21:56:39Z</dcterms:modified>
</cp:coreProperties>
</file>