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A64"/>
    <a:srgbClr val="75939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372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372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3797ABA-911A-7646-8DDD-16F7C06ED592}"/>
              </a:ext>
            </a:extLst>
          </p:cNvPr>
          <p:cNvSpPr/>
          <p:nvPr/>
        </p:nvSpPr>
        <p:spPr>
          <a:xfrm>
            <a:off x="887149" y="7381011"/>
            <a:ext cx="903250" cy="903250"/>
          </a:xfrm>
          <a:prstGeom prst="ellipse">
            <a:avLst/>
          </a:prstGeom>
          <a:solidFill>
            <a:srgbClr val="FF3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FA6F0E8-DD4D-CF4D-8140-DA8ADD701F49}"/>
              </a:ext>
            </a:extLst>
          </p:cNvPr>
          <p:cNvSpPr/>
          <p:nvPr/>
        </p:nvSpPr>
        <p:spPr>
          <a:xfrm>
            <a:off x="2066266" y="7381011"/>
            <a:ext cx="903250" cy="903250"/>
          </a:xfrm>
          <a:prstGeom prst="ellipse">
            <a:avLst/>
          </a:prstGeom>
          <a:solidFill>
            <a:srgbClr val="7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3042956-03A1-1540-A55A-9792BE90C820}"/>
              </a:ext>
            </a:extLst>
          </p:cNvPr>
          <p:cNvSpPr/>
          <p:nvPr/>
        </p:nvSpPr>
        <p:spPr>
          <a:xfrm>
            <a:off x="4608045" y="7381011"/>
            <a:ext cx="903250" cy="903250"/>
          </a:xfrm>
          <a:prstGeom prst="ellipse">
            <a:avLst/>
          </a:prstGeom>
          <a:solidFill>
            <a:srgbClr val="57D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5454B5D-930A-944A-9977-60E26A03D576}"/>
              </a:ext>
            </a:extLst>
          </p:cNvPr>
          <p:cNvSpPr/>
          <p:nvPr/>
        </p:nvSpPr>
        <p:spPr>
          <a:xfrm>
            <a:off x="5787162" y="7381011"/>
            <a:ext cx="903250" cy="903250"/>
          </a:xfrm>
          <a:prstGeom prst="ellipse">
            <a:avLst/>
          </a:prstGeom>
          <a:solidFill>
            <a:srgbClr val="65B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600ADFC-AC80-0A47-BD58-5BECD456AD54}"/>
              </a:ext>
            </a:extLst>
          </p:cNvPr>
          <p:cNvSpPr/>
          <p:nvPr/>
        </p:nvSpPr>
        <p:spPr>
          <a:xfrm>
            <a:off x="6966279" y="7381011"/>
            <a:ext cx="903250" cy="903250"/>
          </a:xfrm>
          <a:prstGeom prst="ellipse">
            <a:avLst/>
          </a:prstGeom>
          <a:solidFill>
            <a:srgbClr val="FFB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B8FFE19-34C1-1246-A3C0-BD25A406C641}"/>
              </a:ext>
            </a:extLst>
          </p:cNvPr>
          <p:cNvSpPr/>
          <p:nvPr/>
        </p:nvSpPr>
        <p:spPr>
          <a:xfrm>
            <a:off x="4608045" y="8579766"/>
            <a:ext cx="903250" cy="903250"/>
          </a:xfrm>
          <a:prstGeom prst="ellipse">
            <a:avLst/>
          </a:prstGeom>
          <a:solidFill>
            <a:srgbClr val="FFBE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11530A2-8745-864F-97B2-B420B280D5D1}"/>
              </a:ext>
            </a:extLst>
          </p:cNvPr>
          <p:cNvSpPr/>
          <p:nvPr/>
        </p:nvSpPr>
        <p:spPr>
          <a:xfrm>
            <a:off x="5787162" y="8579766"/>
            <a:ext cx="903250" cy="903250"/>
          </a:xfrm>
          <a:prstGeom prst="ellipse">
            <a:avLst/>
          </a:pr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B131BA6-F990-914D-ADD4-E62F3BBE6E1A}"/>
              </a:ext>
            </a:extLst>
          </p:cNvPr>
          <p:cNvSpPr/>
          <p:nvPr/>
        </p:nvSpPr>
        <p:spPr>
          <a:xfrm>
            <a:off x="6966279" y="8579766"/>
            <a:ext cx="903250" cy="903250"/>
          </a:xfrm>
          <a:prstGeom prst="ellipse">
            <a:avLst/>
          </a:prstGeom>
          <a:solidFill>
            <a:srgbClr val="BC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44368AE-33BB-0243-A32E-2A558E4A99D3}"/>
              </a:ext>
            </a:extLst>
          </p:cNvPr>
          <p:cNvSpPr/>
          <p:nvPr/>
        </p:nvSpPr>
        <p:spPr>
          <a:xfrm>
            <a:off x="9254474" y="7381011"/>
            <a:ext cx="903250" cy="903250"/>
          </a:xfrm>
          <a:prstGeom prst="ellipse">
            <a:avLst/>
          </a:prstGeom>
          <a:solidFill>
            <a:srgbClr val="759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E1EA20FD-DD59-E84B-880E-AFDE5447ECED}"/>
              </a:ext>
            </a:extLst>
          </p:cNvPr>
          <p:cNvSpPr/>
          <p:nvPr/>
        </p:nvSpPr>
        <p:spPr>
          <a:xfrm>
            <a:off x="10433591" y="7381011"/>
            <a:ext cx="903250" cy="903250"/>
          </a:xfrm>
          <a:prstGeom prst="ellipse">
            <a:avLst/>
          </a:prstGeom>
          <a:solidFill>
            <a:srgbClr val="2E3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0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489" y="1"/>
            <a:ext cx="6564086" cy="79828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8597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74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53489" y="1"/>
            <a:ext cx="6564086" cy="79828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838200" y="1288597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97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488" y="2193925"/>
            <a:ext cx="76761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D03DBC-3C8F-4B4F-B28A-E402C22F7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53489" y="6177499"/>
            <a:ext cx="1833681" cy="41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17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17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reestr.minsvyaz.ru/reestr/120947/?sphrase_id=18233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727205" cy="6858000"/>
            <a:chOff x="0" y="0"/>
            <a:chExt cx="9727205" cy="6858000"/>
          </a:xfrm>
          <a:solidFill>
            <a:srgbClr val="75939C"/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57404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 flipH="1" flipV="1">
              <a:off x="5743565" y="0"/>
              <a:ext cx="3983640" cy="6858000"/>
            </a:xfrm>
            <a:custGeom>
              <a:avLst/>
              <a:gdLst>
                <a:gd name="connsiteX0" fmla="*/ 0 w 2719388"/>
                <a:gd name="connsiteY0" fmla="*/ 0 h 4681538"/>
                <a:gd name="connsiteX1" fmla="*/ 2719388 w 2719388"/>
                <a:gd name="connsiteY1" fmla="*/ 0 h 4681538"/>
                <a:gd name="connsiteX2" fmla="*/ 2719388 w 2719388"/>
                <a:gd name="connsiteY2" fmla="*/ 4681538 h 4681538"/>
                <a:gd name="connsiteX3" fmla="*/ 0 w 2719388"/>
                <a:gd name="connsiteY3" fmla="*/ 4681538 h 4681538"/>
                <a:gd name="connsiteX4" fmla="*/ 0 w 2719388"/>
                <a:gd name="connsiteY4" fmla="*/ 0 h 4681538"/>
                <a:gd name="connsiteX0" fmla="*/ 2692400 w 2719388"/>
                <a:gd name="connsiteY0" fmla="*/ 0 h 4694238"/>
                <a:gd name="connsiteX1" fmla="*/ 2719388 w 2719388"/>
                <a:gd name="connsiteY1" fmla="*/ 12700 h 4694238"/>
                <a:gd name="connsiteX2" fmla="*/ 2719388 w 2719388"/>
                <a:gd name="connsiteY2" fmla="*/ 4694238 h 4694238"/>
                <a:gd name="connsiteX3" fmla="*/ 0 w 2719388"/>
                <a:gd name="connsiteY3" fmla="*/ 4694238 h 4694238"/>
                <a:gd name="connsiteX4" fmla="*/ 2692400 w 2719388"/>
                <a:gd name="connsiteY4" fmla="*/ 0 h 4694238"/>
                <a:gd name="connsiteX0" fmla="*/ 2692400 w 2719388"/>
                <a:gd name="connsiteY0" fmla="*/ 0 h 4694238"/>
                <a:gd name="connsiteX1" fmla="*/ 2719388 w 2719388"/>
                <a:gd name="connsiteY1" fmla="*/ 12700 h 4694238"/>
                <a:gd name="connsiteX2" fmla="*/ 2719388 w 2719388"/>
                <a:gd name="connsiteY2" fmla="*/ 4694238 h 4694238"/>
                <a:gd name="connsiteX3" fmla="*/ 0 w 2719388"/>
                <a:gd name="connsiteY3" fmla="*/ 4694238 h 4694238"/>
                <a:gd name="connsiteX4" fmla="*/ 2692400 w 2719388"/>
                <a:gd name="connsiteY4" fmla="*/ 0 h 4694238"/>
                <a:gd name="connsiteX0" fmla="*/ 2697163 w 2719388"/>
                <a:gd name="connsiteY0" fmla="*/ 39930 h 4681780"/>
                <a:gd name="connsiteX1" fmla="*/ 2719388 w 2719388"/>
                <a:gd name="connsiteY1" fmla="*/ 242 h 4681780"/>
                <a:gd name="connsiteX2" fmla="*/ 2719388 w 2719388"/>
                <a:gd name="connsiteY2" fmla="*/ 4681780 h 4681780"/>
                <a:gd name="connsiteX3" fmla="*/ 0 w 2719388"/>
                <a:gd name="connsiteY3" fmla="*/ 4681780 h 4681780"/>
                <a:gd name="connsiteX4" fmla="*/ 2697163 w 2719388"/>
                <a:gd name="connsiteY4" fmla="*/ 39930 h 4681780"/>
                <a:gd name="connsiteX0" fmla="*/ 2489994 w 2719388"/>
                <a:gd name="connsiteY0" fmla="*/ 396908 h 4681571"/>
                <a:gd name="connsiteX1" fmla="*/ 2719388 w 2719388"/>
                <a:gd name="connsiteY1" fmla="*/ 33 h 4681571"/>
                <a:gd name="connsiteX2" fmla="*/ 2719388 w 2719388"/>
                <a:gd name="connsiteY2" fmla="*/ 4681571 h 4681571"/>
                <a:gd name="connsiteX3" fmla="*/ 0 w 2719388"/>
                <a:gd name="connsiteY3" fmla="*/ 4681571 h 4681571"/>
                <a:gd name="connsiteX4" fmla="*/ 2489994 w 2719388"/>
                <a:gd name="connsiteY4" fmla="*/ 396908 h 4681571"/>
                <a:gd name="connsiteX0" fmla="*/ 2489994 w 2719388"/>
                <a:gd name="connsiteY0" fmla="*/ 396920 h 4681583"/>
                <a:gd name="connsiteX1" fmla="*/ 2719388 w 2719388"/>
                <a:gd name="connsiteY1" fmla="*/ 45 h 4681583"/>
                <a:gd name="connsiteX2" fmla="*/ 2719388 w 2719388"/>
                <a:gd name="connsiteY2" fmla="*/ 4681583 h 4681583"/>
                <a:gd name="connsiteX3" fmla="*/ 0 w 2719388"/>
                <a:gd name="connsiteY3" fmla="*/ 4681583 h 4681583"/>
                <a:gd name="connsiteX4" fmla="*/ 2489994 w 2719388"/>
                <a:gd name="connsiteY4" fmla="*/ 396920 h 4681583"/>
                <a:gd name="connsiteX0" fmla="*/ 0 w 2719388"/>
                <a:gd name="connsiteY0" fmla="*/ 4681538 h 4681538"/>
                <a:gd name="connsiteX1" fmla="*/ 2719388 w 2719388"/>
                <a:gd name="connsiteY1" fmla="*/ 0 h 4681538"/>
                <a:gd name="connsiteX2" fmla="*/ 2719388 w 2719388"/>
                <a:gd name="connsiteY2" fmla="*/ 4681538 h 4681538"/>
                <a:gd name="connsiteX3" fmla="*/ 0 w 2719388"/>
                <a:gd name="connsiteY3" fmla="*/ 4681538 h 468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9388" h="4681538">
                  <a:moveTo>
                    <a:pt x="0" y="4681538"/>
                  </a:moveTo>
                  <a:lnTo>
                    <a:pt x="2719388" y="0"/>
                  </a:lnTo>
                  <a:lnTo>
                    <a:pt x="2719388" y="4681538"/>
                  </a:lnTo>
                  <a:lnTo>
                    <a:pt x="0" y="46815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372" y="1334739"/>
            <a:ext cx="9144000" cy="2387600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ТЕЛЕМЕДИЦИНСКАЯ ИНФОРМАЦИОННАЯ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Платформа для поддержки принятия решений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D03DBC-3C8F-4B4F-B28A-E402C22F7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53489" y="6177499"/>
            <a:ext cx="1833681" cy="4188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75B5B4-83FA-4F4D-B76B-5869B411E4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1873" y="206908"/>
            <a:ext cx="1521531" cy="152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28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ОТЗЫВЫ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78" y="1457512"/>
            <a:ext cx="1515855" cy="20211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78" y="3859946"/>
            <a:ext cx="1515855" cy="20184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5413" y="1393405"/>
            <a:ext cx="91772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Ревишвили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А.Ш.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хирург 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эндоскопист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Минздрава РФ, директор НМИЦ хирургии им.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А.В.Вишневского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Минздрава России, академик РАН, профессор, доктор медицинских наук, заслуженный деятель науки РФ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7873" y="2226171"/>
            <a:ext cx="8855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«…Идея такая, чтобы распространить это (прим. «Единый кардиолог РТ») на всю Россию. Своевременная экспертная оценка — это очень важно. Потому что есть такое понятие, как золотой час. После инфаркта врач должен поставить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 момента возникновения эпизода, снятия ЭКГ до установки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пройти час. Тогда пациент нормально выписывается.»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7873" y="3783746"/>
            <a:ext cx="8999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Терегулов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Ю.Э.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отделением функциональной диагностики ГАУЗ РКБ МЗ РТ, главный внештатный специалист по функциональной диагностике МЗ РТ, заслуженный врач РТ. Доктор медицинских наук, доцент.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7872" y="4596109"/>
            <a:ext cx="8855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«Своевременное выявление и формирование регистра пациентов с жизнеугрожающими и потенциально опасными нарушениями ритма сердца в РТ на базе ИС «Единый кардиолог» позволит разработать и внедрить в практику комплекс мер по снижению смертности населения и повышению качества жизни пациентов с жизнеугрожающими и потенциально опасными нарушениями ритма сердца.»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78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32" y="1379085"/>
            <a:ext cx="1530638" cy="20942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33" y="3687996"/>
            <a:ext cx="1530638" cy="2328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1789" y="1495612"/>
            <a:ext cx="86998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Павлова Н.Б.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отделением функциональной диагностики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Московской области «КГБ№1»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1789" y="2227934"/>
            <a:ext cx="8851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«После введения в работу амбулаторного звена отделения системы дистанционного анализа ЭКГ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Холтеровского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мониторирования ЭКГ было отмечено улучшение качества оказания помощи населению: увеличение скорости анализа данных, значительное снижение затрат времени как для пациента, так и для сотрудников отделения и врачей поликлиники…»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21789" y="4044079"/>
            <a:ext cx="8618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Конев Р.А..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Пермского края "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Добрянская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центральная районная больница"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1789" y="4644506"/>
            <a:ext cx="8699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«Данное решение позволит вывести диагностику болезней системы кровообращения на новый уровень, компенсировать кадровый дефицит высококвалифицированного медицинского персонала в удаленных районах и тем самым увеличить охват обследуемого населения, повысить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выявляемость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заболеваний на ранних стадиях и добиться снижения смертности.»</a:t>
            </a:r>
          </a:p>
        </p:txBody>
      </p:sp>
    </p:spTree>
    <p:extLst>
      <p:ext uri="{BB962C8B-B14F-4D97-AF65-F5344CB8AC3E}">
        <p14:creationId xmlns:p14="http://schemas.microsoft.com/office/powerpoint/2010/main" val="56121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727205" cy="6858000"/>
            <a:chOff x="0" y="0"/>
            <a:chExt cx="9727205" cy="6858000"/>
          </a:xfrm>
          <a:solidFill>
            <a:srgbClr val="273A64"/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57404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4"/>
            <p:cNvSpPr/>
            <p:nvPr/>
          </p:nvSpPr>
          <p:spPr>
            <a:xfrm flipH="1" flipV="1">
              <a:off x="5743565" y="0"/>
              <a:ext cx="3983640" cy="6858000"/>
            </a:xfrm>
            <a:custGeom>
              <a:avLst/>
              <a:gdLst>
                <a:gd name="connsiteX0" fmla="*/ 0 w 2719388"/>
                <a:gd name="connsiteY0" fmla="*/ 0 h 4681538"/>
                <a:gd name="connsiteX1" fmla="*/ 2719388 w 2719388"/>
                <a:gd name="connsiteY1" fmla="*/ 0 h 4681538"/>
                <a:gd name="connsiteX2" fmla="*/ 2719388 w 2719388"/>
                <a:gd name="connsiteY2" fmla="*/ 4681538 h 4681538"/>
                <a:gd name="connsiteX3" fmla="*/ 0 w 2719388"/>
                <a:gd name="connsiteY3" fmla="*/ 4681538 h 4681538"/>
                <a:gd name="connsiteX4" fmla="*/ 0 w 2719388"/>
                <a:gd name="connsiteY4" fmla="*/ 0 h 4681538"/>
                <a:gd name="connsiteX0" fmla="*/ 2692400 w 2719388"/>
                <a:gd name="connsiteY0" fmla="*/ 0 h 4694238"/>
                <a:gd name="connsiteX1" fmla="*/ 2719388 w 2719388"/>
                <a:gd name="connsiteY1" fmla="*/ 12700 h 4694238"/>
                <a:gd name="connsiteX2" fmla="*/ 2719388 w 2719388"/>
                <a:gd name="connsiteY2" fmla="*/ 4694238 h 4694238"/>
                <a:gd name="connsiteX3" fmla="*/ 0 w 2719388"/>
                <a:gd name="connsiteY3" fmla="*/ 4694238 h 4694238"/>
                <a:gd name="connsiteX4" fmla="*/ 2692400 w 2719388"/>
                <a:gd name="connsiteY4" fmla="*/ 0 h 4694238"/>
                <a:gd name="connsiteX0" fmla="*/ 2692400 w 2719388"/>
                <a:gd name="connsiteY0" fmla="*/ 0 h 4694238"/>
                <a:gd name="connsiteX1" fmla="*/ 2719388 w 2719388"/>
                <a:gd name="connsiteY1" fmla="*/ 12700 h 4694238"/>
                <a:gd name="connsiteX2" fmla="*/ 2719388 w 2719388"/>
                <a:gd name="connsiteY2" fmla="*/ 4694238 h 4694238"/>
                <a:gd name="connsiteX3" fmla="*/ 0 w 2719388"/>
                <a:gd name="connsiteY3" fmla="*/ 4694238 h 4694238"/>
                <a:gd name="connsiteX4" fmla="*/ 2692400 w 2719388"/>
                <a:gd name="connsiteY4" fmla="*/ 0 h 4694238"/>
                <a:gd name="connsiteX0" fmla="*/ 2697163 w 2719388"/>
                <a:gd name="connsiteY0" fmla="*/ 39930 h 4681780"/>
                <a:gd name="connsiteX1" fmla="*/ 2719388 w 2719388"/>
                <a:gd name="connsiteY1" fmla="*/ 242 h 4681780"/>
                <a:gd name="connsiteX2" fmla="*/ 2719388 w 2719388"/>
                <a:gd name="connsiteY2" fmla="*/ 4681780 h 4681780"/>
                <a:gd name="connsiteX3" fmla="*/ 0 w 2719388"/>
                <a:gd name="connsiteY3" fmla="*/ 4681780 h 4681780"/>
                <a:gd name="connsiteX4" fmla="*/ 2697163 w 2719388"/>
                <a:gd name="connsiteY4" fmla="*/ 39930 h 4681780"/>
                <a:gd name="connsiteX0" fmla="*/ 2489994 w 2719388"/>
                <a:gd name="connsiteY0" fmla="*/ 396908 h 4681571"/>
                <a:gd name="connsiteX1" fmla="*/ 2719388 w 2719388"/>
                <a:gd name="connsiteY1" fmla="*/ 33 h 4681571"/>
                <a:gd name="connsiteX2" fmla="*/ 2719388 w 2719388"/>
                <a:gd name="connsiteY2" fmla="*/ 4681571 h 4681571"/>
                <a:gd name="connsiteX3" fmla="*/ 0 w 2719388"/>
                <a:gd name="connsiteY3" fmla="*/ 4681571 h 4681571"/>
                <a:gd name="connsiteX4" fmla="*/ 2489994 w 2719388"/>
                <a:gd name="connsiteY4" fmla="*/ 396908 h 4681571"/>
                <a:gd name="connsiteX0" fmla="*/ 2489994 w 2719388"/>
                <a:gd name="connsiteY0" fmla="*/ 396920 h 4681583"/>
                <a:gd name="connsiteX1" fmla="*/ 2719388 w 2719388"/>
                <a:gd name="connsiteY1" fmla="*/ 45 h 4681583"/>
                <a:gd name="connsiteX2" fmla="*/ 2719388 w 2719388"/>
                <a:gd name="connsiteY2" fmla="*/ 4681583 h 4681583"/>
                <a:gd name="connsiteX3" fmla="*/ 0 w 2719388"/>
                <a:gd name="connsiteY3" fmla="*/ 4681583 h 4681583"/>
                <a:gd name="connsiteX4" fmla="*/ 2489994 w 2719388"/>
                <a:gd name="connsiteY4" fmla="*/ 396920 h 4681583"/>
                <a:gd name="connsiteX0" fmla="*/ 0 w 2719388"/>
                <a:gd name="connsiteY0" fmla="*/ 4681538 h 4681538"/>
                <a:gd name="connsiteX1" fmla="*/ 2719388 w 2719388"/>
                <a:gd name="connsiteY1" fmla="*/ 0 h 4681538"/>
                <a:gd name="connsiteX2" fmla="*/ 2719388 w 2719388"/>
                <a:gd name="connsiteY2" fmla="*/ 4681538 h 4681538"/>
                <a:gd name="connsiteX3" fmla="*/ 0 w 2719388"/>
                <a:gd name="connsiteY3" fmla="*/ 4681538 h 468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9388" h="4681538">
                  <a:moveTo>
                    <a:pt x="0" y="4681538"/>
                  </a:moveTo>
                  <a:lnTo>
                    <a:pt x="2719388" y="0"/>
                  </a:lnTo>
                  <a:lnTo>
                    <a:pt x="2719388" y="4681538"/>
                  </a:lnTo>
                  <a:lnTo>
                    <a:pt x="0" y="46815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E6763F-3C05-814B-8958-009A1EAA3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5840" y="6222257"/>
            <a:ext cx="2057400" cy="469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61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554" y="105940"/>
            <a:ext cx="6564086" cy="798286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5514A65-194C-42B8-A783-117C681AB3A3}"/>
              </a:ext>
            </a:extLst>
          </p:cNvPr>
          <p:cNvSpPr txBox="1">
            <a:spLocks noChangeArrowheads="1"/>
          </p:cNvSpPr>
          <p:nvPr/>
        </p:nvSpPr>
        <p:spPr>
          <a:xfrm>
            <a:off x="243840" y="904226"/>
            <a:ext cx="7916091" cy="32162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180975" indent="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Указом Президента России В.В. Путина от 07.05.2018 № 204 «О национальных целях и стратегических задачах развития Российской Федерации на период до 2024 года» предполагается обеспечение устойчивого естественного роста численности населения и повышение ожидаемой продолжительности жизни до 78 лет к 2024 году и до 80 лет к 2030 году. </a:t>
            </a:r>
          </a:p>
          <a:p>
            <a:pPr marL="180975" indent="0"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смертности населения на сердечно-сосудистые заболевания в нашей стране приходится около половины всех случаев — порядка миллиона в год. Смертность от них среди мужчин на 70% выше, чем среди женщин, при этом оба показателя в 3–5 раз выше, чем в развитых странах, и в 1,5–2 раза выше, чем в таких странах, как Турция.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CBB6ECC-1D92-4C5F-9398-2C5DF77D2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132" y="963627"/>
            <a:ext cx="3367514" cy="315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" y="4046420"/>
            <a:ext cx="1158780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algn="just">
              <a:spcAft>
                <a:spcPts val="600"/>
              </a:spcAft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вызов 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века:</a:t>
            </a:r>
          </a:p>
          <a:p>
            <a:pPr marL="180975" algn="just"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показатель РФ - к 2024 году снижение смертности от болезней системы кровообращения до 450 случаев на 100 тыс. населения (в 2018 году - 583), в то время как дефицит кадров в первичном звене составляет 10 700 участковых терапевтов и педиатров и около 24 тысяч врачей-специалистов.</a:t>
            </a:r>
          </a:p>
          <a:p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1554" y="5492735"/>
            <a:ext cx="1137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«Создание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цифрового контура в здравоохранении на основе единой государственной информационной системы в сфере здравоохранения (ЕГИСЗ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2019-2024 годы 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177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млрд.руб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73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9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D03DBC-3C8F-4B4F-B28A-E402C22F7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53489" y="6177499"/>
            <a:ext cx="1833681" cy="418804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85514A65-194C-42B8-A783-117C681AB3A3}"/>
              </a:ext>
            </a:extLst>
          </p:cNvPr>
          <p:cNvSpPr txBox="1">
            <a:spLocks noChangeArrowheads="1"/>
          </p:cNvSpPr>
          <p:nvPr/>
        </p:nvSpPr>
        <p:spPr>
          <a:xfrm>
            <a:off x="1329554" y="774506"/>
            <a:ext cx="886826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180975" indent="0"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ТИС: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цифровой кардиологический агент в здравоохранении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54" y="1224491"/>
            <a:ext cx="9216526" cy="49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9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727205" cy="6858000"/>
            <a:chOff x="0" y="0"/>
            <a:chExt cx="972720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5740400" cy="6858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4"/>
            <p:cNvSpPr/>
            <p:nvPr/>
          </p:nvSpPr>
          <p:spPr>
            <a:xfrm flipH="1" flipV="1">
              <a:off x="5743565" y="0"/>
              <a:ext cx="3983640" cy="6858000"/>
            </a:xfrm>
            <a:custGeom>
              <a:avLst/>
              <a:gdLst>
                <a:gd name="connsiteX0" fmla="*/ 0 w 2719388"/>
                <a:gd name="connsiteY0" fmla="*/ 0 h 4681538"/>
                <a:gd name="connsiteX1" fmla="*/ 2719388 w 2719388"/>
                <a:gd name="connsiteY1" fmla="*/ 0 h 4681538"/>
                <a:gd name="connsiteX2" fmla="*/ 2719388 w 2719388"/>
                <a:gd name="connsiteY2" fmla="*/ 4681538 h 4681538"/>
                <a:gd name="connsiteX3" fmla="*/ 0 w 2719388"/>
                <a:gd name="connsiteY3" fmla="*/ 4681538 h 4681538"/>
                <a:gd name="connsiteX4" fmla="*/ 0 w 2719388"/>
                <a:gd name="connsiteY4" fmla="*/ 0 h 4681538"/>
                <a:gd name="connsiteX0" fmla="*/ 2692400 w 2719388"/>
                <a:gd name="connsiteY0" fmla="*/ 0 h 4694238"/>
                <a:gd name="connsiteX1" fmla="*/ 2719388 w 2719388"/>
                <a:gd name="connsiteY1" fmla="*/ 12700 h 4694238"/>
                <a:gd name="connsiteX2" fmla="*/ 2719388 w 2719388"/>
                <a:gd name="connsiteY2" fmla="*/ 4694238 h 4694238"/>
                <a:gd name="connsiteX3" fmla="*/ 0 w 2719388"/>
                <a:gd name="connsiteY3" fmla="*/ 4694238 h 4694238"/>
                <a:gd name="connsiteX4" fmla="*/ 2692400 w 2719388"/>
                <a:gd name="connsiteY4" fmla="*/ 0 h 4694238"/>
                <a:gd name="connsiteX0" fmla="*/ 2692400 w 2719388"/>
                <a:gd name="connsiteY0" fmla="*/ 0 h 4694238"/>
                <a:gd name="connsiteX1" fmla="*/ 2719388 w 2719388"/>
                <a:gd name="connsiteY1" fmla="*/ 12700 h 4694238"/>
                <a:gd name="connsiteX2" fmla="*/ 2719388 w 2719388"/>
                <a:gd name="connsiteY2" fmla="*/ 4694238 h 4694238"/>
                <a:gd name="connsiteX3" fmla="*/ 0 w 2719388"/>
                <a:gd name="connsiteY3" fmla="*/ 4694238 h 4694238"/>
                <a:gd name="connsiteX4" fmla="*/ 2692400 w 2719388"/>
                <a:gd name="connsiteY4" fmla="*/ 0 h 4694238"/>
                <a:gd name="connsiteX0" fmla="*/ 2697163 w 2719388"/>
                <a:gd name="connsiteY0" fmla="*/ 39930 h 4681780"/>
                <a:gd name="connsiteX1" fmla="*/ 2719388 w 2719388"/>
                <a:gd name="connsiteY1" fmla="*/ 242 h 4681780"/>
                <a:gd name="connsiteX2" fmla="*/ 2719388 w 2719388"/>
                <a:gd name="connsiteY2" fmla="*/ 4681780 h 4681780"/>
                <a:gd name="connsiteX3" fmla="*/ 0 w 2719388"/>
                <a:gd name="connsiteY3" fmla="*/ 4681780 h 4681780"/>
                <a:gd name="connsiteX4" fmla="*/ 2697163 w 2719388"/>
                <a:gd name="connsiteY4" fmla="*/ 39930 h 4681780"/>
                <a:gd name="connsiteX0" fmla="*/ 2489994 w 2719388"/>
                <a:gd name="connsiteY0" fmla="*/ 396908 h 4681571"/>
                <a:gd name="connsiteX1" fmla="*/ 2719388 w 2719388"/>
                <a:gd name="connsiteY1" fmla="*/ 33 h 4681571"/>
                <a:gd name="connsiteX2" fmla="*/ 2719388 w 2719388"/>
                <a:gd name="connsiteY2" fmla="*/ 4681571 h 4681571"/>
                <a:gd name="connsiteX3" fmla="*/ 0 w 2719388"/>
                <a:gd name="connsiteY3" fmla="*/ 4681571 h 4681571"/>
                <a:gd name="connsiteX4" fmla="*/ 2489994 w 2719388"/>
                <a:gd name="connsiteY4" fmla="*/ 396908 h 4681571"/>
                <a:gd name="connsiteX0" fmla="*/ 2489994 w 2719388"/>
                <a:gd name="connsiteY0" fmla="*/ 396920 h 4681583"/>
                <a:gd name="connsiteX1" fmla="*/ 2719388 w 2719388"/>
                <a:gd name="connsiteY1" fmla="*/ 45 h 4681583"/>
                <a:gd name="connsiteX2" fmla="*/ 2719388 w 2719388"/>
                <a:gd name="connsiteY2" fmla="*/ 4681583 h 4681583"/>
                <a:gd name="connsiteX3" fmla="*/ 0 w 2719388"/>
                <a:gd name="connsiteY3" fmla="*/ 4681583 h 4681583"/>
                <a:gd name="connsiteX4" fmla="*/ 2489994 w 2719388"/>
                <a:gd name="connsiteY4" fmla="*/ 396920 h 4681583"/>
                <a:gd name="connsiteX0" fmla="*/ 0 w 2719388"/>
                <a:gd name="connsiteY0" fmla="*/ 4681538 h 4681538"/>
                <a:gd name="connsiteX1" fmla="*/ 2719388 w 2719388"/>
                <a:gd name="connsiteY1" fmla="*/ 0 h 4681538"/>
                <a:gd name="connsiteX2" fmla="*/ 2719388 w 2719388"/>
                <a:gd name="connsiteY2" fmla="*/ 4681538 h 4681538"/>
                <a:gd name="connsiteX3" fmla="*/ 0 w 2719388"/>
                <a:gd name="connsiteY3" fmla="*/ 4681538 h 468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9388" h="4681538">
                  <a:moveTo>
                    <a:pt x="0" y="4681538"/>
                  </a:moveTo>
                  <a:lnTo>
                    <a:pt x="2719388" y="0"/>
                  </a:lnTo>
                  <a:lnTo>
                    <a:pt x="2719388" y="4681538"/>
                  </a:lnTo>
                  <a:lnTo>
                    <a:pt x="0" y="46815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D03DBC-3C8F-4B4F-B28A-E402C22F7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53489" y="6177499"/>
            <a:ext cx="1833681" cy="4188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423" y="691409"/>
            <a:ext cx="2310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СЕРВИСЫ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536864" y="878427"/>
            <a:ext cx="9324210" cy="241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94909"/>
              </p:ext>
            </p:extLst>
          </p:nvPr>
        </p:nvGraphicFramePr>
        <p:xfrm>
          <a:off x="226423" y="1055747"/>
          <a:ext cx="2778034" cy="2352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78034">
                  <a:extLst>
                    <a:ext uri="{9D8B030D-6E8A-4147-A177-3AD203B41FA5}">
                      <a16:colId xmlns:a16="http://schemas.microsoft.com/office/drawing/2014/main" val="564567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процессов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83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Регламенты работы, стандартизация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347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Маршрутизация пациентов и результатов исследований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307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Равномерное распределение объемов медицинской помощи между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врачами и медицинскими организациями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935843"/>
                  </a:ext>
                </a:extLst>
              </a:tr>
            </a:tbl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>
            <a:off x="3004457" y="2060532"/>
            <a:ext cx="26125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029095"/>
              </p:ext>
            </p:extLst>
          </p:nvPr>
        </p:nvGraphicFramePr>
        <p:xfrm>
          <a:off x="3257625" y="1055747"/>
          <a:ext cx="2336359" cy="2133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36359">
                  <a:extLst>
                    <a:ext uri="{9D8B030D-6E8A-4147-A177-3AD203B41FA5}">
                      <a16:colId xmlns:a16="http://schemas.microsoft.com/office/drawing/2014/main" val="564567563"/>
                    </a:ext>
                  </a:extLst>
                </a:gridCol>
              </a:tblGrid>
              <a:tr h="335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данных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83042"/>
                  </a:ext>
                </a:extLst>
              </a:tr>
              <a:tr h="66127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с диагностическим оборудованием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347139"/>
                  </a:ext>
                </a:extLst>
              </a:tr>
              <a:tr h="4684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Конвертация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полученных данных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307879"/>
                  </a:ext>
                </a:extLst>
              </a:tr>
              <a:tr h="4684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данных в хранилище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935843"/>
                  </a:ext>
                </a:extLst>
              </a:tr>
            </a:tbl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>
            <a:off x="5597149" y="2051427"/>
            <a:ext cx="26125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28879"/>
              </p:ext>
            </p:extLst>
          </p:nvPr>
        </p:nvGraphicFramePr>
        <p:xfrm>
          <a:off x="5858406" y="1057566"/>
          <a:ext cx="2844800" cy="1630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564567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результатов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83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Автоматическое заключение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347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предупреждения о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возможных патологиях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307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врача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935843"/>
                  </a:ext>
                </a:extLst>
              </a:tr>
            </a:tbl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>
            <a:off x="8703206" y="2060532"/>
            <a:ext cx="338231" cy="11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159865"/>
              </p:ext>
            </p:extLst>
          </p:nvPr>
        </p:nvGraphicFramePr>
        <p:xfrm>
          <a:off x="9041437" y="1055747"/>
          <a:ext cx="2883942" cy="1991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83942">
                  <a:extLst>
                    <a:ext uri="{9D8B030D-6E8A-4147-A177-3AD203B41FA5}">
                      <a16:colId xmlns:a16="http://schemas.microsoft.com/office/drawing/2014/main" val="564567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Интеграционные сервисы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83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 медицинские информационные системы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347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Аппаратно-программные комплексы производителей диагностического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оборудования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307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«Личный кабинет» пациента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935843"/>
                  </a:ext>
                </a:extLst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 flipV="1">
            <a:off x="226423" y="3529196"/>
            <a:ext cx="11668476" cy="1741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615440" y="3549245"/>
            <a:ext cx="15835" cy="16784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136966" y="3537904"/>
            <a:ext cx="0" cy="4428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400406" y="3529196"/>
            <a:ext cx="17019" cy="4515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9793" y="5211309"/>
            <a:ext cx="586086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запланированных показателей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доступности квалифицированной медицинской помощи населению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23062" y="3982735"/>
            <a:ext cx="3956154" cy="957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ДАННЫХ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DATA)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6979216" y="4461706"/>
            <a:ext cx="655695" cy="1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716564"/>
              </p:ext>
            </p:extLst>
          </p:nvPr>
        </p:nvGraphicFramePr>
        <p:xfrm>
          <a:off x="7634911" y="3982058"/>
          <a:ext cx="4267200" cy="1280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564567563"/>
                    </a:ext>
                  </a:extLst>
                </a:gridCol>
              </a:tblGrid>
              <a:tr h="326567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TIS.AI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83042"/>
                  </a:ext>
                </a:extLst>
              </a:tr>
              <a:tr h="29802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Математические модели обработки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347139"/>
                  </a:ext>
                </a:extLst>
              </a:tr>
              <a:tr h="29802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Алгоритмы тренировки систем 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307879"/>
                  </a:ext>
                </a:extLst>
              </a:tr>
              <a:tr h="29802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и прогнозирование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935843"/>
                  </a:ext>
                </a:extLst>
              </a:tr>
            </a:tbl>
          </a:graphicData>
        </a:graphic>
      </p:graphicFrame>
      <p:cxnSp>
        <p:nvCxnSpPr>
          <p:cNvPr id="25" name="Прямая со стрелкой 24"/>
          <p:cNvCxnSpPr/>
          <p:nvPr/>
        </p:nvCxnSpPr>
        <p:spPr>
          <a:xfrm>
            <a:off x="9356350" y="5262218"/>
            <a:ext cx="0" cy="3562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64054" y="5618494"/>
            <a:ext cx="5138057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 в режиме реального времени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объемов медицинской помощи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финансирования </a:t>
            </a:r>
          </a:p>
        </p:txBody>
      </p:sp>
    </p:spTree>
    <p:extLst>
      <p:ext uri="{BB962C8B-B14F-4D97-AF65-F5344CB8AC3E}">
        <p14:creationId xmlns:p14="http://schemas.microsoft.com/office/powerpoint/2010/main" val="405176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/>
          <p:nvPr/>
        </p:nvSpPr>
        <p:spPr>
          <a:xfrm flipH="1" flipV="1">
            <a:off x="-8933" y="0"/>
            <a:ext cx="2719388" cy="4681538"/>
          </a:xfrm>
          <a:custGeom>
            <a:avLst/>
            <a:gdLst>
              <a:gd name="connsiteX0" fmla="*/ 0 w 2719388"/>
              <a:gd name="connsiteY0" fmla="*/ 0 h 4681538"/>
              <a:gd name="connsiteX1" fmla="*/ 2719388 w 2719388"/>
              <a:gd name="connsiteY1" fmla="*/ 0 h 4681538"/>
              <a:gd name="connsiteX2" fmla="*/ 2719388 w 2719388"/>
              <a:gd name="connsiteY2" fmla="*/ 4681538 h 4681538"/>
              <a:gd name="connsiteX3" fmla="*/ 0 w 2719388"/>
              <a:gd name="connsiteY3" fmla="*/ 4681538 h 4681538"/>
              <a:gd name="connsiteX4" fmla="*/ 0 w 2719388"/>
              <a:gd name="connsiteY4" fmla="*/ 0 h 4681538"/>
              <a:gd name="connsiteX0" fmla="*/ 2692400 w 2719388"/>
              <a:gd name="connsiteY0" fmla="*/ 0 h 4694238"/>
              <a:gd name="connsiteX1" fmla="*/ 2719388 w 2719388"/>
              <a:gd name="connsiteY1" fmla="*/ 12700 h 4694238"/>
              <a:gd name="connsiteX2" fmla="*/ 2719388 w 2719388"/>
              <a:gd name="connsiteY2" fmla="*/ 4694238 h 4694238"/>
              <a:gd name="connsiteX3" fmla="*/ 0 w 2719388"/>
              <a:gd name="connsiteY3" fmla="*/ 4694238 h 4694238"/>
              <a:gd name="connsiteX4" fmla="*/ 2692400 w 2719388"/>
              <a:gd name="connsiteY4" fmla="*/ 0 h 4694238"/>
              <a:gd name="connsiteX0" fmla="*/ 2692400 w 2719388"/>
              <a:gd name="connsiteY0" fmla="*/ 0 h 4694238"/>
              <a:gd name="connsiteX1" fmla="*/ 2719388 w 2719388"/>
              <a:gd name="connsiteY1" fmla="*/ 12700 h 4694238"/>
              <a:gd name="connsiteX2" fmla="*/ 2719388 w 2719388"/>
              <a:gd name="connsiteY2" fmla="*/ 4694238 h 4694238"/>
              <a:gd name="connsiteX3" fmla="*/ 0 w 2719388"/>
              <a:gd name="connsiteY3" fmla="*/ 4694238 h 4694238"/>
              <a:gd name="connsiteX4" fmla="*/ 2692400 w 2719388"/>
              <a:gd name="connsiteY4" fmla="*/ 0 h 4694238"/>
              <a:gd name="connsiteX0" fmla="*/ 2697163 w 2719388"/>
              <a:gd name="connsiteY0" fmla="*/ 39930 h 4681780"/>
              <a:gd name="connsiteX1" fmla="*/ 2719388 w 2719388"/>
              <a:gd name="connsiteY1" fmla="*/ 242 h 4681780"/>
              <a:gd name="connsiteX2" fmla="*/ 2719388 w 2719388"/>
              <a:gd name="connsiteY2" fmla="*/ 4681780 h 4681780"/>
              <a:gd name="connsiteX3" fmla="*/ 0 w 2719388"/>
              <a:gd name="connsiteY3" fmla="*/ 4681780 h 4681780"/>
              <a:gd name="connsiteX4" fmla="*/ 2697163 w 2719388"/>
              <a:gd name="connsiteY4" fmla="*/ 39930 h 4681780"/>
              <a:gd name="connsiteX0" fmla="*/ 2489994 w 2719388"/>
              <a:gd name="connsiteY0" fmla="*/ 396908 h 4681571"/>
              <a:gd name="connsiteX1" fmla="*/ 2719388 w 2719388"/>
              <a:gd name="connsiteY1" fmla="*/ 33 h 4681571"/>
              <a:gd name="connsiteX2" fmla="*/ 2719388 w 2719388"/>
              <a:gd name="connsiteY2" fmla="*/ 4681571 h 4681571"/>
              <a:gd name="connsiteX3" fmla="*/ 0 w 2719388"/>
              <a:gd name="connsiteY3" fmla="*/ 4681571 h 4681571"/>
              <a:gd name="connsiteX4" fmla="*/ 2489994 w 2719388"/>
              <a:gd name="connsiteY4" fmla="*/ 396908 h 4681571"/>
              <a:gd name="connsiteX0" fmla="*/ 2489994 w 2719388"/>
              <a:gd name="connsiteY0" fmla="*/ 396920 h 4681583"/>
              <a:gd name="connsiteX1" fmla="*/ 2719388 w 2719388"/>
              <a:gd name="connsiteY1" fmla="*/ 45 h 4681583"/>
              <a:gd name="connsiteX2" fmla="*/ 2719388 w 2719388"/>
              <a:gd name="connsiteY2" fmla="*/ 4681583 h 4681583"/>
              <a:gd name="connsiteX3" fmla="*/ 0 w 2719388"/>
              <a:gd name="connsiteY3" fmla="*/ 4681583 h 4681583"/>
              <a:gd name="connsiteX4" fmla="*/ 2489994 w 2719388"/>
              <a:gd name="connsiteY4" fmla="*/ 396920 h 4681583"/>
              <a:gd name="connsiteX0" fmla="*/ 0 w 2719388"/>
              <a:gd name="connsiteY0" fmla="*/ 4681538 h 4681538"/>
              <a:gd name="connsiteX1" fmla="*/ 2719388 w 2719388"/>
              <a:gd name="connsiteY1" fmla="*/ 0 h 4681538"/>
              <a:gd name="connsiteX2" fmla="*/ 2719388 w 2719388"/>
              <a:gd name="connsiteY2" fmla="*/ 4681538 h 4681538"/>
              <a:gd name="connsiteX3" fmla="*/ 0 w 2719388"/>
              <a:gd name="connsiteY3" fmla="*/ 4681538 h 46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388" h="4681538">
                <a:moveTo>
                  <a:pt x="0" y="4681538"/>
                </a:moveTo>
                <a:lnTo>
                  <a:pt x="2719388" y="0"/>
                </a:lnTo>
                <a:lnTo>
                  <a:pt x="2719388" y="4681538"/>
                </a:lnTo>
                <a:lnTo>
                  <a:pt x="0" y="46815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487280" y="2176462"/>
            <a:ext cx="2719388" cy="4681538"/>
          </a:xfrm>
          <a:custGeom>
            <a:avLst/>
            <a:gdLst>
              <a:gd name="connsiteX0" fmla="*/ 0 w 2719388"/>
              <a:gd name="connsiteY0" fmla="*/ 0 h 4681538"/>
              <a:gd name="connsiteX1" fmla="*/ 2719388 w 2719388"/>
              <a:gd name="connsiteY1" fmla="*/ 0 h 4681538"/>
              <a:gd name="connsiteX2" fmla="*/ 2719388 w 2719388"/>
              <a:gd name="connsiteY2" fmla="*/ 4681538 h 4681538"/>
              <a:gd name="connsiteX3" fmla="*/ 0 w 2719388"/>
              <a:gd name="connsiteY3" fmla="*/ 4681538 h 4681538"/>
              <a:gd name="connsiteX4" fmla="*/ 0 w 2719388"/>
              <a:gd name="connsiteY4" fmla="*/ 0 h 4681538"/>
              <a:gd name="connsiteX0" fmla="*/ 2692400 w 2719388"/>
              <a:gd name="connsiteY0" fmla="*/ 0 h 4694238"/>
              <a:gd name="connsiteX1" fmla="*/ 2719388 w 2719388"/>
              <a:gd name="connsiteY1" fmla="*/ 12700 h 4694238"/>
              <a:gd name="connsiteX2" fmla="*/ 2719388 w 2719388"/>
              <a:gd name="connsiteY2" fmla="*/ 4694238 h 4694238"/>
              <a:gd name="connsiteX3" fmla="*/ 0 w 2719388"/>
              <a:gd name="connsiteY3" fmla="*/ 4694238 h 4694238"/>
              <a:gd name="connsiteX4" fmla="*/ 2692400 w 2719388"/>
              <a:gd name="connsiteY4" fmla="*/ 0 h 4694238"/>
              <a:gd name="connsiteX0" fmla="*/ 2692400 w 2719388"/>
              <a:gd name="connsiteY0" fmla="*/ 0 h 4694238"/>
              <a:gd name="connsiteX1" fmla="*/ 2719388 w 2719388"/>
              <a:gd name="connsiteY1" fmla="*/ 12700 h 4694238"/>
              <a:gd name="connsiteX2" fmla="*/ 2719388 w 2719388"/>
              <a:gd name="connsiteY2" fmla="*/ 4694238 h 4694238"/>
              <a:gd name="connsiteX3" fmla="*/ 0 w 2719388"/>
              <a:gd name="connsiteY3" fmla="*/ 4694238 h 4694238"/>
              <a:gd name="connsiteX4" fmla="*/ 2692400 w 2719388"/>
              <a:gd name="connsiteY4" fmla="*/ 0 h 4694238"/>
              <a:gd name="connsiteX0" fmla="*/ 2697163 w 2719388"/>
              <a:gd name="connsiteY0" fmla="*/ 39930 h 4681780"/>
              <a:gd name="connsiteX1" fmla="*/ 2719388 w 2719388"/>
              <a:gd name="connsiteY1" fmla="*/ 242 h 4681780"/>
              <a:gd name="connsiteX2" fmla="*/ 2719388 w 2719388"/>
              <a:gd name="connsiteY2" fmla="*/ 4681780 h 4681780"/>
              <a:gd name="connsiteX3" fmla="*/ 0 w 2719388"/>
              <a:gd name="connsiteY3" fmla="*/ 4681780 h 4681780"/>
              <a:gd name="connsiteX4" fmla="*/ 2697163 w 2719388"/>
              <a:gd name="connsiteY4" fmla="*/ 39930 h 4681780"/>
              <a:gd name="connsiteX0" fmla="*/ 2489994 w 2719388"/>
              <a:gd name="connsiteY0" fmla="*/ 396908 h 4681571"/>
              <a:gd name="connsiteX1" fmla="*/ 2719388 w 2719388"/>
              <a:gd name="connsiteY1" fmla="*/ 33 h 4681571"/>
              <a:gd name="connsiteX2" fmla="*/ 2719388 w 2719388"/>
              <a:gd name="connsiteY2" fmla="*/ 4681571 h 4681571"/>
              <a:gd name="connsiteX3" fmla="*/ 0 w 2719388"/>
              <a:gd name="connsiteY3" fmla="*/ 4681571 h 4681571"/>
              <a:gd name="connsiteX4" fmla="*/ 2489994 w 2719388"/>
              <a:gd name="connsiteY4" fmla="*/ 396908 h 4681571"/>
              <a:gd name="connsiteX0" fmla="*/ 2489994 w 2719388"/>
              <a:gd name="connsiteY0" fmla="*/ 396920 h 4681583"/>
              <a:gd name="connsiteX1" fmla="*/ 2719388 w 2719388"/>
              <a:gd name="connsiteY1" fmla="*/ 45 h 4681583"/>
              <a:gd name="connsiteX2" fmla="*/ 2719388 w 2719388"/>
              <a:gd name="connsiteY2" fmla="*/ 4681583 h 4681583"/>
              <a:gd name="connsiteX3" fmla="*/ 0 w 2719388"/>
              <a:gd name="connsiteY3" fmla="*/ 4681583 h 4681583"/>
              <a:gd name="connsiteX4" fmla="*/ 2489994 w 2719388"/>
              <a:gd name="connsiteY4" fmla="*/ 396920 h 4681583"/>
              <a:gd name="connsiteX0" fmla="*/ 0 w 2719388"/>
              <a:gd name="connsiteY0" fmla="*/ 4681538 h 4681538"/>
              <a:gd name="connsiteX1" fmla="*/ 2719388 w 2719388"/>
              <a:gd name="connsiteY1" fmla="*/ 0 h 4681538"/>
              <a:gd name="connsiteX2" fmla="*/ 2719388 w 2719388"/>
              <a:gd name="connsiteY2" fmla="*/ 4681538 h 4681538"/>
              <a:gd name="connsiteX3" fmla="*/ 0 w 2719388"/>
              <a:gd name="connsiteY3" fmla="*/ 4681538 h 46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388" h="4681538">
                <a:moveTo>
                  <a:pt x="0" y="4681538"/>
                </a:moveTo>
                <a:lnTo>
                  <a:pt x="2719388" y="0"/>
                </a:lnTo>
                <a:lnTo>
                  <a:pt x="2719388" y="4681538"/>
                </a:lnTo>
                <a:lnTo>
                  <a:pt x="0" y="4681538"/>
                </a:lnTo>
                <a:close/>
              </a:path>
            </a:pathLst>
          </a:cu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85514A65-194C-42B8-A783-117C681AB3A3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113211" y="1766868"/>
            <a:ext cx="5886996" cy="4031873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80975" indent="0" algn="just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Телемедицинский ФАП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платформы ТИС поддерживает фельдшеров при  оказании доврачебной лечебно-профилактической и санитарно-профилактической помощи, первой неотложной медицинской помощи при острых заболеваниях и несчастных случаях и проведении диспансерного наблюдения за различными группами населения. Среди его функций:</a:t>
            </a:r>
          </a:p>
          <a:p>
            <a:pPr marL="466725" indent="-28575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данных с цифровых медицинских приборов</a:t>
            </a:r>
          </a:p>
          <a:p>
            <a:pPr marL="466725" indent="-28575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Онлайновое ведение талона амбулаторного пациента </a:t>
            </a:r>
          </a:p>
          <a:p>
            <a:pPr marL="466725" indent="-28575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Телемедицинские консультации в звене «Фельдшер-Врач»</a:t>
            </a:r>
          </a:p>
          <a:p>
            <a:pPr marL="466725" indent="-28575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счетов на оплату медицинской помощи по ОМС</a:t>
            </a:r>
          </a:p>
          <a:p>
            <a:pPr marL="466725" indent="-28575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медицинского документооборота с использованием ЭЦП</a:t>
            </a:r>
          </a:p>
        </p:txBody>
      </p:sp>
      <p:sp>
        <p:nvSpPr>
          <p:cNvPr id="7" name="TextBox 60">
            <a:extLst>
              <a:ext uri="{FF2B5EF4-FFF2-40B4-BE49-F238E27FC236}">
                <a16:creationId xmlns:a16="http://schemas.microsoft.com/office/drawing/2014/main" id="{F17DBA8E-40DD-41E1-9D77-D1914BD67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794" y="1439852"/>
            <a:ext cx="54908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пациента в ФАП с использованием телемедицинских технологий</a:t>
            </a:r>
          </a:p>
        </p:txBody>
      </p:sp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320169DB-26E6-4FD5-8E03-F825428D4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39" y="2205582"/>
            <a:ext cx="5428263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21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489" y="-165534"/>
            <a:ext cx="6564086" cy="798286"/>
          </a:xfrm>
        </p:spPr>
        <p:txBody>
          <a:bodyPr>
            <a:normAutofit fontScale="90000"/>
          </a:bodyPr>
          <a:lstStyle/>
          <a:p>
            <a:r>
              <a:rPr lang="uk-UA" sz="2400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</a:t>
            </a:r>
            <a:r>
              <a:rPr lang="ru-RU" sz="240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</a:t>
            </a:r>
            <a:r>
              <a:rPr lang="en-US" sz="240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1B1E8A0-1C23-4C8B-924F-D78A4B68FCE0}"/>
              </a:ext>
            </a:extLst>
          </p:cNvPr>
          <p:cNvCxnSpPr/>
          <p:nvPr/>
        </p:nvCxnSpPr>
        <p:spPr>
          <a:xfrm flipV="1">
            <a:off x="346760" y="657914"/>
            <a:ext cx="11582400" cy="4603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31">
            <a:extLst>
              <a:ext uri="{FF2B5EF4-FFF2-40B4-BE49-F238E27FC236}">
                <a16:creationId xmlns:a16="http://schemas.microsoft.com/office/drawing/2014/main" id="{DB6672E6-FBC1-4236-95CB-7BF72FAF7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9" y="656906"/>
            <a:ext cx="8283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регламентов оказания медицинской помощи в ФАП 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24B18535-8115-45D9-85A1-DEC88A7B9373}"/>
              </a:ext>
            </a:extLst>
          </p:cNvPr>
          <p:cNvSpPr/>
          <p:nvPr/>
        </p:nvSpPr>
        <p:spPr>
          <a:xfrm>
            <a:off x="1890713" y="1113362"/>
            <a:ext cx="5070475" cy="889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A3FA4C-7BB7-4B84-A8F0-27A39D3015B9}"/>
              </a:ext>
            </a:extLst>
          </p:cNvPr>
          <p:cNvSpPr txBox="1"/>
          <p:nvPr/>
        </p:nvSpPr>
        <p:spPr>
          <a:xfrm>
            <a:off x="1877220" y="1273029"/>
            <a:ext cx="4602162" cy="739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осмотр и сбор анамнеза</a:t>
            </a:r>
          </a:p>
          <a:p>
            <a:pPr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определение экстренности состояния пациента;</a:t>
            </a:r>
          </a:p>
          <a:p>
            <a:pPr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ЭКГ (с автоматическим оповещением врача кабинета неотложной помощи</a:t>
            </a:r>
          </a:p>
          <a:p>
            <a:pPr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необходимости просмотра карты пациента по экстренным показаниям)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C88845D-058C-408D-B56C-6178A1EF8CDE}"/>
              </a:ext>
            </a:extLst>
          </p:cNvPr>
          <p:cNvSpPr/>
          <p:nvPr/>
        </p:nvSpPr>
        <p:spPr>
          <a:xfrm>
            <a:off x="1906582" y="2377076"/>
            <a:ext cx="5099050" cy="137795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AE2BC0-CE50-4E38-9737-0551D13EFAA6}"/>
              </a:ext>
            </a:extLst>
          </p:cNvPr>
          <p:cNvSpPr txBox="1"/>
          <p:nvPr/>
        </p:nvSpPr>
        <p:spPr>
          <a:xfrm>
            <a:off x="2414588" y="2212966"/>
            <a:ext cx="1258887" cy="3079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НЕОТЛОЖНАЯ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15D77-0CA2-44A0-959D-2A62F14BD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1015218"/>
            <a:ext cx="1169987" cy="3079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</a:rPr>
              <a:t>ЭКСТРЕННАЯ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A1260E-268E-44D9-AA3D-34CA391CF24A}"/>
              </a:ext>
            </a:extLst>
          </p:cNvPr>
          <p:cNvSpPr txBox="1"/>
          <p:nvPr/>
        </p:nvSpPr>
        <p:spPr>
          <a:xfrm>
            <a:off x="1925639" y="2536957"/>
            <a:ext cx="4921250" cy="1223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осмотр и сбор анамнеза</a:t>
            </a:r>
          </a:p>
          <a:p>
            <a:pPr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биохимический анализ крови на сахар (экспресс-лабораторным методом);</a:t>
            </a:r>
          </a:p>
          <a:p>
            <a:pPr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биохимический анализ крови на холестерин (экспресс-лабораторным методом);</a:t>
            </a:r>
          </a:p>
          <a:p>
            <a:pPr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биохимический анализ крови на гемоглобин (экспресс-лабораторным методом);</a:t>
            </a:r>
          </a:p>
          <a:p>
            <a:pPr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мочи (экспресс-лабораторным методом). </a:t>
            </a:r>
          </a:p>
          <a:p>
            <a:pPr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снятие ЭКГ с дистанционной расшифровкой в ЦРБ штатным врачом </a:t>
            </a:r>
          </a:p>
          <a:p>
            <a:pPr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функциональным диагностом.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F4C2E173-02B2-4FB7-97FC-C1C4960DB47A}"/>
              </a:ext>
            </a:extLst>
          </p:cNvPr>
          <p:cNvSpPr/>
          <p:nvPr/>
        </p:nvSpPr>
        <p:spPr>
          <a:xfrm>
            <a:off x="1917701" y="4094551"/>
            <a:ext cx="5067300" cy="201612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AFF6F0-064A-44B2-AD7A-6F7EB719659A}"/>
              </a:ext>
            </a:extLst>
          </p:cNvPr>
          <p:cNvSpPr txBox="1"/>
          <p:nvPr/>
        </p:nvSpPr>
        <p:spPr>
          <a:xfrm>
            <a:off x="1925639" y="4229279"/>
            <a:ext cx="5013325" cy="219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запись на плановую телемедицинскую консультацию к участковому врачу</a:t>
            </a:r>
          </a:p>
          <a:p>
            <a:pPr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вызов участкового врача для телемедицинской консультации</a:t>
            </a:r>
          </a:p>
          <a:p>
            <a:pPr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с пациентом под руководством участкового врача:</a:t>
            </a:r>
          </a:p>
          <a:p>
            <a:pPr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 осмотр и сбор анамнеза;</a:t>
            </a:r>
          </a:p>
          <a:p>
            <a:pPr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 измерение внутриглазного давления бесконтактным методом;</a:t>
            </a:r>
          </a:p>
          <a:p>
            <a:pPr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снятие ЭКГ с дистанционной расшифровкой в ЦРБ штатным врачом </a:t>
            </a:r>
          </a:p>
          <a:p>
            <a:pPr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функциональным диагностом; </a:t>
            </a:r>
          </a:p>
          <a:p>
            <a:pPr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биохимический анализ крови на сахар (экспресс-лабораторным методом);</a:t>
            </a:r>
          </a:p>
          <a:p>
            <a:pPr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биохимический анализ крови на холестерин (экспресс-лабораторным методом);</a:t>
            </a:r>
          </a:p>
          <a:p>
            <a:pPr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биохимический анализ крови на гемоглобин (экспресс-лабораторным методом);</a:t>
            </a:r>
          </a:p>
          <a:p>
            <a:pPr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анализ мочи (экспресс-лабораторным методом).</a:t>
            </a:r>
          </a:p>
          <a:p>
            <a:pPr>
              <a:defRPr/>
            </a:pP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9B655E0F-9D81-4578-8540-4C7A3C4A6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1184343"/>
            <a:ext cx="24059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консультации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 СМП при необходимости</a:t>
            </a:r>
          </a:p>
        </p:txBody>
      </p:sp>
      <p:cxnSp>
        <p:nvCxnSpPr>
          <p:cNvPr id="17" name="Соединительная линия уступом 16">
            <a:extLst>
              <a:ext uri="{FF2B5EF4-FFF2-40B4-BE49-F238E27FC236}">
                <a16:creationId xmlns:a16="http://schemas.microsoft.com/office/drawing/2014/main" id="{6F317322-C3C7-42C5-A3FE-3D9E107E5C26}"/>
              </a:ext>
            </a:extLst>
          </p:cNvPr>
          <p:cNvCxnSpPr/>
          <p:nvPr/>
        </p:nvCxnSpPr>
        <p:spPr>
          <a:xfrm rot="16200000" flipV="1">
            <a:off x="8014585" y="484273"/>
            <a:ext cx="771525" cy="2817994"/>
          </a:xfrm>
          <a:prstGeom prst="bentConnector2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07BA2D5-ACE8-4C46-8A24-BF9DA7E63DC7}"/>
              </a:ext>
            </a:extLst>
          </p:cNvPr>
          <p:cNvCxnSpPr/>
          <p:nvPr/>
        </p:nvCxnSpPr>
        <p:spPr>
          <a:xfrm>
            <a:off x="4857415" y="2203333"/>
            <a:ext cx="336867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7">
            <a:extLst>
              <a:ext uri="{FF2B5EF4-FFF2-40B4-BE49-F238E27FC236}">
                <a16:creationId xmlns:a16="http://schemas.microsoft.com/office/drawing/2014/main" id="{3CDF3A76-2BA6-4664-B705-58AEB30B1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825" y="2080040"/>
            <a:ext cx="156527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/>
              <a:t>ТЕЛЕКОНСУЛЬТАЦИЯ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A67A329-5E15-4A89-A204-6476F922F4BE}"/>
              </a:ext>
            </a:extLst>
          </p:cNvPr>
          <p:cNvSpPr/>
          <p:nvPr/>
        </p:nvSpPr>
        <p:spPr>
          <a:xfrm>
            <a:off x="7005632" y="2414185"/>
            <a:ext cx="26955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Продолжение оказания</a:t>
            </a:r>
          </a:p>
          <a:p>
            <a:pPr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помощи по назначению</a:t>
            </a:r>
          </a:p>
          <a:p>
            <a:pPr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врача</a:t>
            </a:r>
          </a:p>
          <a:p>
            <a:pPr>
              <a:defRPr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пациента </a:t>
            </a:r>
          </a:p>
          <a:p>
            <a:pPr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ЦРБ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0D83D2E-39C7-4050-91F0-BE61B5C06FFE}"/>
              </a:ext>
            </a:extLst>
          </p:cNvPr>
          <p:cNvCxnSpPr>
            <a:stCxn id="22" idx="1"/>
          </p:cNvCxnSpPr>
          <p:nvPr/>
        </p:nvCxnSpPr>
        <p:spPr>
          <a:xfrm flipH="1" flipV="1">
            <a:off x="7003947" y="3091720"/>
            <a:ext cx="2017812" cy="18871"/>
          </a:xfrm>
          <a:prstGeom prst="straightConnector1">
            <a:avLst/>
          </a:prstGeom>
          <a:ln w="158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53801F42-E3B5-4581-85DE-2328FF65E97B}"/>
              </a:ext>
            </a:extLst>
          </p:cNvPr>
          <p:cNvSpPr/>
          <p:nvPr/>
        </p:nvSpPr>
        <p:spPr>
          <a:xfrm>
            <a:off x="9021759" y="2277153"/>
            <a:ext cx="1455737" cy="1666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7BA0801D-F82B-4275-ABE1-DC5EF714B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6255" y="2340933"/>
            <a:ext cx="6126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ЦРБ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67C5DEC-6E79-4000-87B1-32B44DEE94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37" y="2709798"/>
            <a:ext cx="937693" cy="1023619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FEEB3AA-2115-4808-BD57-9B06F459D9BF}"/>
              </a:ext>
            </a:extLst>
          </p:cNvPr>
          <p:cNvSpPr/>
          <p:nvPr/>
        </p:nvSpPr>
        <p:spPr>
          <a:xfrm>
            <a:off x="6946902" y="4390170"/>
            <a:ext cx="3570287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врача, рекомендации </a:t>
            </a:r>
          </a:p>
          <a:p>
            <a:pPr marL="171450" indent="-171450">
              <a:buFontTx/>
              <a:buChar char="-"/>
              <a:defRPr/>
            </a:pP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на прием к специалисту в ЦРБ;</a:t>
            </a:r>
          </a:p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на инструментальную диагностику в ЦРБ.</a:t>
            </a:r>
          </a:p>
        </p:txBody>
      </p:sp>
      <p:cxnSp>
        <p:nvCxnSpPr>
          <p:cNvPr id="26" name="Соединительная линия уступом 25">
            <a:extLst>
              <a:ext uri="{FF2B5EF4-FFF2-40B4-BE49-F238E27FC236}">
                <a16:creationId xmlns:a16="http://schemas.microsoft.com/office/drawing/2014/main" id="{854C3C59-64CD-4D1D-87D4-3F58F3FB9781}"/>
              </a:ext>
            </a:extLst>
          </p:cNvPr>
          <p:cNvCxnSpPr>
            <a:stCxn id="22" idx="2"/>
          </p:cNvCxnSpPr>
          <p:nvPr/>
        </p:nvCxnSpPr>
        <p:spPr>
          <a:xfrm rot="5400000">
            <a:off x="7975983" y="2953047"/>
            <a:ext cx="782665" cy="2764627"/>
          </a:xfrm>
          <a:prstGeom prst="bentConnector2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D7C40F92-0647-4618-9FCA-A21FFA383E93}"/>
              </a:ext>
            </a:extLst>
          </p:cNvPr>
          <p:cNvCxnSpPr/>
          <p:nvPr/>
        </p:nvCxnSpPr>
        <p:spPr>
          <a:xfrm>
            <a:off x="4795044" y="3931912"/>
            <a:ext cx="336867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9">
            <a:extLst>
              <a:ext uri="{FF2B5EF4-FFF2-40B4-BE49-F238E27FC236}">
                <a16:creationId xmlns:a16="http://schemas.microsoft.com/office/drawing/2014/main" id="{B392CEEE-AFE4-412C-A114-71E07F9BC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825" y="3788829"/>
            <a:ext cx="1565275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/>
              <a:t>ТЕЛЕКОНСУЛЬТАЦИЯ</a:t>
            </a: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4EA0F0DA-FD52-421E-8376-FE5A00D6D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674" y="3946456"/>
            <a:ext cx="1039813" cy="307975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</a:rPr>
              <a:t>ПЛАНОВАЯ</a:t>
            </a:r>
          </a:p>
        </p:txBody>
      </p:sp>
    </p:spTree>
    <p:extLst>
      <p:ext uri="{BB962C8B-B14F-4D97-AF65-F5344CB8AC3E}">
        <p14:creationId xmlns:p14="http://schemas.microsoft.com/office/powerpoint/2010/main" val="7583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489" y="211055"/>
            <a:ext cx="6564086" cy="79828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«ТИС»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304D353-D06B-46A5-BA8E-23B539DC7AB3}"/>
              </a:ext>
            </a:extLst>
          </p:cNvPr>
          <p:cNvSpPr/>
          <p:nvPr/>
        </p:nvSpPr>
        <p:spPr>
          <a:xfrm>
            <a:off x="432453" y="1130855"/>
            <a:ext cx="6806158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“Телемедицинские информационные системы” (ТИС) основана в 2016 году для создания инновационных платформенных ИТ-решений в медицине. </a:t>
            </a:r>
          </a:p>
          <a:p>
            <a:pPr>
              <a:spcAft>
                <a:spcPts val="60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видом деятельности компании ТИС является разработка, внедрение и сопровождение новых видов телемедицинских услуг. </a:t>
            </a:r>
          </a:p>
          <a:p>
            <a:pPr>
              <a:spcAft>
                <a:spcPts val="60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в реестре Российских ИТ разработчиков  с 2017 г: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https://reestr.minsvyaz.ru/reestr/120947/?sphrase_id=182334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B8EA472-7E4F-4BD5-85A2-125FEFA7D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137" y="1261168"/>
            <a:ext cx="31216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1F8A2450-5A9B-4D31-9973-3C246590D4CB}"/>
              </a:ext>
            </a:extLst>
          </p:cNvPr>
          <p:cNvSpPr/>
          <p:nvPr/>
        </p:nvSpPr>
        <p:spPr>
          <a:xfrm>
            <a:off x="3217025" y="4063985"/>
            <a:ext cx="867282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 компании: </a:t>
            </a:r>
          </a:p>
          <a:p>
            <a:pPr marL="268288" indent="-179388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российские разработчики медицинских ИТ систем, такие как АО «РТ-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АО «Барс-групп», ООО «КМИС», ООО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Нетрика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«Сван»</a:t>
            </a:r>
          </a:p>
          <a:p>
            <a:pPr marL="268288" indent="-17938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российские производители медицинской техники в сфере кардиологии: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Амикард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-медика,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Альктон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МКС,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Аксион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БиПилаб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Медиком,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Микард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-лана</a:t>
            </a:r>
          </a:p>
          <a:p>
            <a:pPr>
              <a:spcAft>
                <a:spcPts val="60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платформа ТИС (программно-аппаратный комплекс «Телемедицинская информационная система»)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8FF4F91-F8D6-4AFD-A171-14A849085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6" y="4063985"/>
            <a:ext cx="167481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41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708" y="382912"/>
            <a:ext cx="6564086" cy="798286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РЕГИОНАЛЬНОГО ВНЕДРЕНИЯ</a:t>
            </a:r>
            <a:r>
              <a:rPr lang="ru-RU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182603" y="746191"/>
            <a:ext cx="6544379" cy="674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«Единый кардиолог Республики Татарстан»</a:t>
            </a:r>
            <a:endParaRPr lang="ru-RU" sz="2400" dirty="0">
              <a:solidFill>
                <a:srgbClr val="2A6AFB"/>
              </a:solidFill>
              <a:latin typeface="Times New Roman" panose="02020603050405020304" pitchFamily="18" charset="0"/>
              <a:ea typeface="Anglecia Pro Display" charset="0"/>
              <a:cs typeface="Times New Roman" panose="02020603050405020304" pitchFamily="18" charset="0"/>
            </a:endParaRPr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06674901-5E9B-BC4B-ACA1-F0ECA567F9B6}"/>
              </a:ext>
            </a:extLst>
          </p:cNvPr>
          <p:cNvSpPr/>
          <p:nvPr/>
        </p:nvSpPr>
        <p:spPr>
          <a:xfrm>
            <a:off x="635726" y="2363778"/>
            <a:ext cx="11193963" cy="2399415"/>
          </a:xfrm>
          <a:prstGeom prst="rect">
            <a:avLst/>
          </a:prstGeom>
          <a:noFill/>
          <a:ln>
            <a:solidFill>
              <a:srgbClr val="5BB5F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F666ED-17BD-5C48-A73B-E9FA4D3C16A3}"/>
              </a:ext>
            </a:extLst>
          </p:cNvPr>
          <p:cNvSpPr txBox="1"/>
          <p:nvPr/>
        </p:nvSpPr>
        <p:spPr>
          <a:xfrm>
            <a:off x="2633831" y="1918553"/>
            <a:ext cx="1097545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100" dirty="0">
                <a:solidFill>
                  <a:srgbClr val="C00000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БОЛЕЕ</a:t>
            </a:r>
            <a:r>
              <a:rPr lang="is-IS" sz="2100" dirty="0">
                <a:solidFill>
                  <a:srgbClr val="C00000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21D9B-A8DF-2B49-B82C-A6417C4ACB45}"/>
              </a:ext>
            </a:extLst>
          </p:cNvPr>
          <p:cNvSpPr txBox="1"/>
          <p:nvPr/>
        </p:nvSpPr>
        <p:spPr>
          <a:xfrm>
            <a:off x="3552454" y="1255266"/>
            <a:ext cx="5497018" cy="16850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0350" dirty="0">
                <a:solidFill>
                  <a:srgbClr val="C00000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2</a:t>
            </a:r>
            <a:r>
              <a:rPr lang="is-IS" sz="10350" dirty="0">
                <a:solidFill>
                  <a:srgbClr val="C00000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 </a:t>
            </a:r>
            <a:r>
              <a:rPr lang="ru-RU" sz="10350" dirty="0">
                <a:solidFill>
                  <a:srgbClr val="C00000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1</a:t>
            </a:r>
            <a:r>
              <a:rPr lang="is-IS" sz="10350" dirty="0">
                <a:solidFill>
                  <a:srgbClr val="C00000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00 000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F666ED-17BD-5C48-A73B-E9FA4D3C16A3}"/>
              </a:ext>
            </a:extLst>
          </p:cNvPr>
          <p:cNvSpPr txBox="1"/>
          <p:nvPr/>
        </p:nvSpPr>
        <p:spPr>
          <a:xfrm>
            <a:off x="8983380" y="1931185"/>
            <a:ext cx="2462854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100" dirty="0">
                <a:solidFill>
                  <a:srgbClr val="C00000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ИССЛЕДОВАНИЙ</a:t>
            </a:r>
            <a:r>
              <a:rPr lang="is-IS" sz="2100" dirty="0">
                <a:solidFill>
                  <a:srgbClr val="C00000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24">
            <a:extLst>
              <a:ext uri="{FF2B5EF4-FFF2-40B4-BE49-F238E27FC236}">
                <a16:creationId xmlns:a16="http://schemas.microsoft.com/office/drawing/2014/main" id="{E2E20A84-33D6-AC40-8192-CE9D7732C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043" y="2866855"/>
            <a:ext cx="834495" cy="834495"/>
          </a:xfrm>
          <a:prstGeom prst="rect">
            <a:avLst/>
          </a:prstGeom>
        </p:spPr>
      </p:pic>
      <p:sp>
        <p:nvSpPr>
          <p:cNvPr id="10" name="Rectangle 33">
            <a:extLst>
              <a:ext uri="{FF2B5EF4-FFF2-40B4-BE49-F238E27FC236}">
                <a16:creationId xmlns:a16="http://schemas.microsoft.com/office/drawing/2014/main" id="{C58DB37A-131E-8D48-8725-E99E750ACC6B}"/>
              </a:ext>
            </a:extLst>
          </p:cNvPr>
          <p:cNvSpPr/>
          <p:nvPr/>
        </p:nvSpPr>
        <p:spPr>
          <a:xfrm>
            <a:off x="1515313" y="3723861"/>
            <a:ext cx="1612942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50" dirty="0">
                <a:solidFill>
                  <a:srgbClr val="5BB5FC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13 000</a:t>
            </a:r>
            <a:endParaRPr lang="ru-RU" sz="4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6168C2-9865-8A4A-9016-D3C3470B8198}"/>
              </a:ext>
            </a:extLst>
          </p:cNvPr>
          <p:cNvSpPr txBox="1"/>
          <p:nvPr/>
        </p:nvSpPr>
        <p:spPr>
          <a:xfrm>
            <a:off x="1432149" y="4253059"/>
            <a:ext cx="177927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500" dirty="0">
                <a:solidFill>
                  <a:srgbClr val="5BB5FC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ПОЛЬЗОВАТЕЛЕЙ</a:t>
            </a:r>
            <a:endParaRPr lang="is-IS" dirty="0">
              <a:solidFill>
                <a:srgbClr val="5BB5FC"/>
              </a:solidFill>
              <a:latin typeface="Times New Roman" panose="02020603050405020304" pitchFamily="18" charset="0"/>
              <a:ea typeface="Anglecia Pro Display" charset="0"/>
              <a:cs typeface="Times New Roman" panose="02020603050405020304" pitchFamily="18" charset="0"/>
            </a:endParaRPr>
          </a:p>
        </p:txBody>
      </p:sp>
      <p:pic>
        <p:nvPicPr>
          <p:cNvPr id="12" name="Picture 20">
            <a:extLst>
              <a:ext uri="{FF2B5EF4-FFF2-40B4-BE49-F238E27FC236}">
                <a16:creationId xmlns:a16="http://schemas.microsoft.com/office/drawing/2014/main" id="{FA789280-72E8-614A-9842-EABE2F7F4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353" y="2809310"/>
            <a:ext cx="819494" cy="9694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B7DE90-4BE2-604A-A457-6BD1F4CC8B75}"/>
              </a:ext>
            </a:extLst>
          </p:cNvPr>
          <p:cNvSpPr txBox="1"/>
          <p:nvPr/>
        </p:nvSpPr>
        <p:spPr>
          <a:xfrm>
            <a:off x="3616182" y="4253058"/>
            <a:ext cx="3132461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500" dirty="0">
                <a:solidFill>
                  <a:srgbClr val="5BB5FC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МЕДИЦИНСКИЕ ОРГАНИЗАЦИИ</a:t>
            </a:r>
            <a:endParaRPr lang="is-IS" dirty="0">
              <a:solidFill>
                <a:srgbClr val="5BB5FC"/>
              </a:solidFill>
              <a:latin typeface="Times New Roman" panose="02020603050405020304" pitchFamily="18" charset="0"/>
              <a:ea typeface="Anglecia Pro Display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019305" y="3010609"/>
            <a:ext cx="733328" cy="733328"/>
          </a:xfrm>
          <a:prstGeom prst="ellipse">
            <a:avLst/>
          </a:prstGeom>
          <a:solidFill>
            <a:srgbClr val="5BB5FC"/>
          </a:solidFill>
          <a:ln>
            <a:noFill/>
          </a:ln>
          <a:effectLst>
            <a:outerShdw blurRad="88900" dist="254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253990" y="2995956"/>
            <a:ext cx="733328" cy="733328"/>
          </a:xfrm>
          <a:prstGeom prst="ellipse">
            <a:avLst/>
          </a:prstGeom>
          <a:solidFill>
            <a:srgbClr val="5BB5FC"/>
          </a:solidFill>
          <a:ln>
            <a:noFill/>
          </a:ln>
          <a:effectLst>
            <a:outerShdw blurRad="88900" dist="254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379456" y="3010609"/>
            <a:ext cx="733328" cy="733328"/>
          </a:xfrm>
          <a:prstGeom prst="ellipse">
            <a:avLst/>
          </a:prstGeom>
          <a:solidFill>
            <a:srgbClr val="5BB5FC"/>
          </a:solidFill>
          <a:ln>
            <a:noFill/>
          </a:ln>
          <a:effectLst>
            <a:outerShdw blurRad="88900" dist="254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9877" y="3154871"/>
            <a:ext cx="6559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sz="2100" dirty="0">
                <a:solidFill>
                  <a:schemeClr val="bg1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2</a:t>
            </a:r>
            <a:r>
              <a:rPr lang="ru-RU" sz="2100" dirty="0">
                <a:solidFill>
                  <a:schemeClr val="bg1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37</a:t>
            </a:r>
            <a:r>
              <a:rPr lang="is-IS" sz="2100" dirty="0">
                <a:solidFill>
                  <a:schemeClr val="bg1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83111" y="3173049"/>
            <a:ext cx="6559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100" dirty="0">
                <a:solidFill>
                  <a:schemeClr val="bg1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163</a:t>
            </a:r>
            <a:r>
              <a:rPr lang="is-IS" sz="2100" dirty="0">
                <a:solidFill>
                  <a:schemeClr val="bg1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21288" y="3169524"/>
            <a:ext cx="5212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>
                <a:solidFill>
                  <a:schemeClr val="bg1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75</a:t>
            </a:r>
            <a:r>
              <a:rPr lang="is-IS" sz="2100" dirty="0">
                <a:solidFill>
                  <a:schemeClr val="bg1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42028" y="3883727"/>
            <a:ext cx="6878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spc="83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Montserrat" charset="0"/>
                <a:cs typeface="Times New Roman" panose="02020603050405020304" pitchFamily="18" charset="0"/>
              </a:rPr>
              <a:t>ЭКГ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34672" y="3896985"/>
            <a:ext cx="9528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spc="83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Montserrat" charset="0"/>
                <a:cs typeface="Times New Roman" panose="02020603050405020304" pitchFamily="18" charset="0"/>
              </a:rPr>
              <a:t>Х-ЭКГ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77434" y="3895712"/>
            <a:ext cx="9373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spc="83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Montserrat" charset="0"/>
                <a:cs typeface="Times New Roman" panose="02020603050405020304" pitchFamily="18" charset="0"/>
              </a:rPr>
              <a:t>СМАД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5C59BC15-F003-4D9A-ADB5-8FC01EA2813F}"/>
              </a:ext>
            </a:extLst>
          </p:cNvPr>
          <p:cNvSpPr/>
          <p:nvPr/>
        </p:nvSpPr>
        <p:spPr bwMode="auto">
          <a:xfrm>
            <a:off x="635726" y="4933164"/>
            <a:ext cx="11193965" cy="7731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731730" y="5056647"/>
            <a:ext cx="111384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Действующая база данных для тренировки систем искусственного интеллекта</a:t>
            </a:r>
          </a:p>
        </p:txBody>
      </p:sp>
      <p:sp>
        <p:nvSpPr>
          <p:cNvPr id="26" name="Rectangle 33">
            <a:extLst>
              <a:ext uri="{FF2B5EF4-FFF2-40B4-BE49-F238E27FC236}">
                <a16:creationId xmlns:a16="http://schemas.microsoft.com/office/drawing/2014/main" id="{C58DB37A-131E-8D48-8725-E99E750ACC6B}"/>
              </a:ext>
            </a:extLst>
          </p:cNvPr>
          <p:cNvSpPr/>
          <p:nvPr/>
        </p:nvSpPr>
        <p:spPr>
          <a:xfrm>
            <a:off x="4286925" y="3687768"/>
            <a:ext cx="963725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50" dirty="0" smtClean="0">
                <a:solidFill>
                  <a:srgbClr val="5BB5FC"/>
                </a:solidFill>
                <a:latin typeface="Times New Roman" panose="02020603050405020304" pitchFamily="18" charset="0"/>
                <a:ea typeface="Anglecia Pro Display" charset="0"/>
                <a:cs typeface="Times New Roman" panose="02020603050405020304" pitchFamily="18" charset="0"/>
              </a:rPr>
              <a:t>102</a:t>
            </a:r>
            <a:endParaRPr lang="ru-RU" sz="4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2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ИСПОЛЬЗОВАНИЯ ПЛАТФОРМЫ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303" y="955934"/>
            <a:ext cx="5719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органов государственной власти РФ: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смертности от сердечно-сосудистых заболеваний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 уровня инвалидизации населения за счет ранней диагностики заболеваний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продолжительности жизни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затрат на ОМС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303" y="2753888"/>
            <a:ext cx="57199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регионов: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системы кардиологической помощи за счет оптимизации управления ресурсами (техническими, кадровыми, финансовыми).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кадрового дефицита врачей-кардиологов и врачей  функциональной диагностики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удовлетворенности населения оказанной медицинской помощью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эффективное использование оборудования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затрат на экстренную медицину за счет ранней диагностики, уменьшение затрат на СМП и оказание медицинской помощи хроническим больным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7359" y="1064365"/>
            <a:ext cx="5656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страховых компаний: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повторных «необоснованных» исследований в медицинских организациях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качеством оказанной медицинской помощи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7357" y="2216468"/>
            <a:ext cx="5656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врачей: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 принятия решения в сложных диагностических случаях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дистанционное обучение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Равномерное распределение нагрузки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7356" y="3559764"/>
            <a:ext cx="565659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пациентов: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доступа к медицинской помощи, в том числе в условиях, при которых ранее это было затруднительно или невозможно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  лечение по месту первичного поступления (более в 80% случаев)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принятия врачебных решений при оказании скорой и неотложной медицинской помощи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медицинской помощи в ФАП под контролем врача в режиме реального времени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0150"/>
      </p:ext>
    </p:extLst>
  </p:cSld>
  <p:clrMapOvr>
    <a:masterClrMapping/>
  </p:clrMapOvr>
</p:sld>
</file>

<file path=ppt/theme/theme1.xml><?xml version="1.0" encoding="utf-8"?>
<a:theme xmlns:a="http://schemas.openxmlformats.org/drawingml/2006/main" name="Ростелеком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телеком">
      <a:majorFont>
        <a:latin typeface="Basis Grotesque Pro"/>
        <a:ea typeface=""/>
        <a:cs typeface=""/>
      </a:majorFont>
      <a:minorFont>
        <a:latin typeface="Basis Grotesque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Ростелеком" id="{691A3B9A-9571-42B3-8EFC-402000AD9B74}" vid="{0FD56224-8B74-440B-A033-1F06A96D56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Ростелеком</Template>
  <TotalTime>55</TotalTime>
  <Words>1243</Words>
  <Application>Microsoft Office PowerPoint</Application>
  <PresentationFormat>Широкоэкранный</PresentationFormat>
  <Paragraphs>154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Anglecia Pro Display</vt:lpstr>
      <vt:lpstr>Arial</vt:lpstr>
      <vt:lpstr>Basis Grotesque Pro</vt:lpstr>
      <vt:lpstr>Basis Grotesque Pro Light</vt:lpstr>
      <vt:lpstr>Calibri</vt:lpstr>
      <vt:lpstr>Montserrat</vt:lpstr>
      <vt:lpstr>Times New Roman</vt:lpstr>
      <vt:lpstr>Wingdings</vt:lpstr>
      <vt:lpstr>Ростелеком</vt:lpstr>
      <vt:lpstr>ТЕЛЕМЕДИЦИНСКАЯ ИНФОРМАЦИОННАЯ СИСТЕМА </vt:lpstr>
      <vt:lpstr>ПРОБЛЕМА</vt:lpstr>
      <vt:lpstr>РЕШЕНИЕ</vt:lpstr>
      <vt:lpstr>АРХИТЕКТУРА ТИС</vt:lpstr>
      <vt:lpstr>ПРИМЕР РЕАЛИЗАЦИИ </vt:lpstr>
      <vt:lpstr>  АЛГОРИТМ РАБОТЫ </vt:lpstr>
      <vt:lpstr>КОМПАНИЯ «ТИС» </vt:lpstr>
      <vt:lpstr>ПРИМЕР РЕГИОНАЛЬНОГО ВНЕДРЕНИЯ </vt:lpstr>
      <vt:lpstr>ПРЕИМУЩЕСТВА ИСПОЛЬЗОВАНИЯ ПЛАТФОРМЫ </vt:lpstr>
      <vt:lpstr>ОТЗЫВЫ</vt:lpstr>
      <vt:lpstr>  ОТЗЫВЫ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Ваханелов Виталий Юрьевич</dc:creator>
  <cp:lastModifiedBy>Шилова Жанна Николаевна</cp:lastModifiedBy>
  <cp:revision>7</cp:revision>
  <dcterms:created xsi:type="dcterms:W3CDTF">2018-11-30T10:10:54Z</dcterms:created>
  <dcterms:modified xsi:type="dcterms:W3CDTF">2019-09-18T12:35:27Z</dcterms:modified>
</cp:coreProperties>
</file>