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8" r:id="rId4"/>
    <p:sldId id="305" r:id="rId5"/>
    <p:sldId id="303" r:id="rId6"/>
    <p:sldId id="296" r:id="rId7"/>
    <p:sldId id="306" r:id="rId8"/>
    <p:sldId id="273" r:id="rId9"/>
    <p:sldId id="267" r:id="rId10"/>
    <p:sldId id="270" r:id="rId11"/>
    <p:sldId id="271" r:id="rId12"/>
    <p:sldId id="285" r:id="rId13"/>
    <p:sldId id="286" r:id="rId14"/>
    <p:sldId id="287" r:id="rId15"/>
    <p:sldId id="280" r:id="rId16"/>
    <p:sldId id="307" r:id="rId17"/>
    <p:sldId id="292" r:id="rId18"/>
    <p:sldId id="259" r:id="rId19"/>
    <p:sldId id="295" r:id="rId20"/>
    <p:sldId id="262" r:id="rId21"/>
    <p:sldId id="297" r:id="rId22"/>
    <p:sldId id="302" r:id="rId23"/>
    <p:sldId id="288" r:id="rId24"/>
    <p:sldId id="304" r:id="rId25"/>
    <p:sldId id="301" r:id="rId26"/>
    <p:sldId id="299" r:id="rId27"/>
    <p:sldId id="300" r:id="rId28"/>
    <p:sldId id="261" r:id="rId29"/>
    <p:sldId id="308" r:id="rId30"/>
    <p:sldId id="309" r:id="rId31"/>
    <p:sldId id="310" r:id="rId32"/>
    <p:sldId id="311" r:id="rId33"/>
  </p:sldIdLst>
  <p:sldSz cx="9144000" cy="5143500" type="screen16x9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6" y="-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6"/>
  <c:chart>
    <c:autoTitleDeleted val="1"/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rgbClr val="00B050">
                  <a:alpha val="60000"/>
                </a:srgbClr>
              </a:solidFill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43E-41CA-A26B-9BBB6CD1DDA2}"/>
              </c:ext>
            </c:extLst>
          </c:dPt>
          <c:dPt>
            <c:idx val="1"/>
            <c:spPr>
              <a:solidFill>
                <a:srgbClr val="FF0000">
                  <a:alpha val="6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3E-41CA-A26B-9BBB6CD1DDA2}"/>
              </c:ext>
            </c:extLst>
          </c:dPt>
          <c:dPt>
            <c:idx val="2"/>
            <c:spPr>
              <a:solidFill>
                <a:srgbClr val="FFC000">
                  <a:alpha val="6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43E-41CA-A26B-9BBB6CD1DDA2}"/>
              </c:ext>
            </c:extLst>
          </c:dPt>
          <c:dPt>
            <c:idx val="3"/>
            <c:spPr>
              <a:solidFill>
                <a:srgbClr val="1F497D">
                  <a:lumMod val="40000"/>
                  <a:lumOff val="60000"/>
                  <a:alpha val="6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43E-41CA-A26B-9BBB6CD1DDA2}"/>
              </c:ext>
            </c:extLst>
          </c:dPt>
          <c:dPt>
            <c:idx val="4"/>
            <c:spPr>
              <a:solidFill>
                <a:srgbClr val="FFFF00">
                  <a:alpha val="6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43E-41CA-A26B-9BBB6CD1DD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Лист1!$B$6:$B$10</c:f>
              <c:strCache>
                <c:ptCount val="5"/>
                <c:pt idx="0">
                  <c:v>Обращения по телефону – в ОМСУ  и ЕДС ЖКХ Жуковский</c:v>
                </c:pt>
                <c:pt idx="1">
                  <c:v> "ДОБРОДЕЛ": Обращения с портала и МП</c:v>
                </c:pt>
                <c:pt idx="2">
                  <c:v>Сообщения из городских СМИ и соцсетей</c:v>
                </c:pt>
                <c:pt idx="3">
                  <c:v>Обращение в службы оперативного реагирования: 112 и ЕДДС</c:v>
                </c:pt>
                <c:pt idx="4">
                  <c:v>Письменные обращения напрямую в ОМСУ</c:v>
                </c:pt>
              </c:strCache>
            </c:strRef>
          </c:cat>
          <c:val>
            <c:numRef>
              <c:f>Лист1!$C$6:$C$10</c:f>
              <c:numCache>
                <c:formatCode>0%</c:formatCode>
                <c:ptCount val="5"/>
                <c:pt idx="0">
                  <c:v>0.70000000000000062</c:v>
                </c:pt>
                <c:pt idx="1">
                  <c:v>0.13</c:v>
                </c:pt>
                <c:pt idx="2">
                  <c:v>8.000000000000014E-2</c:v>
                </c:pt>
                <c:pt idx="3">
                  <c:v>7.0000000000000034E-2</c:v>
                </c:pt>
                <c:pt idx="4">
                  <c:v>2.0000000000000035E-2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43E-41CA-A26B-9BBB6CD1DDA2}"/>
            </c:ext>
          </c:extLst>
        </c:ser>
        <c:dLbls>
          <c:showPercent val="1"/>
        </c:dLbls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12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FBA75-8FD8-4DF4-A201-415DD3637339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D460E-CAFF-4153-B1E7-712E8EDD67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2017 года в</a:t>
            </a:r>
            <a:r>
              <a:rPr lang="ru-RU" baseline="0" dirty="0" smtClean="0"/>
              <a:t> Жуковском </a:t>
            </a:r>
            <a:r>
              <a:rPr lang="ru-RU" dirty="0" smtClean="0"/>
              <a:t>реализуется долгосрочная стратегия развития НАУКОГРАДА, в соответствии с которой в городе реализуется проект «ЭЛЕКТРОННЫЙ МУНИЦИПАЛИТЕТ»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460E-CAFF-4153-B1E7-712E8EDD672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990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того, чтобы в распоряжении администрации и соответствующих служб была сосредоточена</a:t>
            </a:r>
            <a:r>
              <a:rPr lang="ru-RU" baseline="0" dirty="0" smtClean="0"/>
              <a:t> ПОЛНАЯ информация о ситуации в городе,  мы используем практически все каналы коммуникации: Горячая линия главы, ЕДС ЖКХ, Муниципальное звено ЦУР и аккумулируем информацию в одной системе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460E-CAFF-4153-B1E7-712E8EDD672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552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Опыт показал, что граждане по-прежнему считают возможность общения по телефону – самым надежным способом решения проблемы – по результатам анализа с начала этого года</a:t>
            </a:r>
            <a:r>
              <a:rPr lang="ru-RU" baseline="0" dirty="0" smtClean="0"/>
              <a:t> </a:t>
            </a:r>
            <a:r>
              <a:rPr lang="ru-RU" dirty="0" smtClean="0"/>
              <a:t>более 70% всех обращений в различные инстанции приходится на телефонные звонки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460E-CAFF-4153-B1E7-712E8EDD672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844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460E-CAFF-4153-B1E7-712E8EDD672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262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460E-CAFF-4153-B1E7-712E8EDD672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2411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Учитывая</a:t>
            </a:r>
            <a:r>
              <a:rPr lang="ru-RU" baseline="0" dirty="0" smtClean="0"/>
              <a:t> важность этого канала коммуникации, в том числе, для наименее защищенных и «продвинутых» граждан (пожилые люди, инвалиды, люди с аварийными проблемами, требующими неотложного решения и т.п.), мы организовали в структуре муниципального звена ЦУР объединенный </a:t>
            </a:r>
            <a:r>
              <a:rPr lang="ru-RU" baseline="0" dirty="0" err="1" smtClean="0"/>
              <a:t>колл</a:t>
            </a:r>
            <a:r>
              <a:rPr lang="ru-RU" baseline="0" dirty="0" smtClean="0"/>
              <a:t>-центр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460E-CAFF-4153-B1E7-712E8EDD672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506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Учитывая</a:t>
            </a:r>
            <a:r>
              <a:rPr lang="ru-RU" baseline="0" dirty="0" smtClean="0"/>
              <a:t> важность этого канала коммуникации, в том числе, для наименее защищенных и «продвинутых» граждан (пожилые люди, инвалиды, люди с аварийными проблемами, требующими неотложного решения и т.п.), мы организовали в структуре муниципального звена ЦУР объединенный </a:t>
            </a:r>
            <a:r>
              <a:rPr lang="ru-RU" baseline="0" dirty="0" err="1" smtClean="0"/>
              <a:t>колл</a:t>
            </a:r>
            <a:r>
              <a:rPr lang="ru-RU" baseline="0" dirty="0" smtClean="0"/>
              <a:t>-центр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460E-CAFF-4153-B1E7-712E8EDD672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506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171B7-0BBA-4BA1-B22D-F066FBDFA586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3724-623C-4B02-8489-906BC3352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3.jpeg"/><Relationship Id="rId18" Type="http://schemas.openxmlformats.org/officeDocument/2006/relationships/image" Target="../media/image4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12" Type="http://schemas.openxmlformats.org/officeDocument/2006/relationships/image" Target="../media/image42.gif"/><Relationship Id="rId17" Type="http://schemas.openxmlformats.org/officeDocument/2006/relationships/image" Target="../media/image47.jpeg"/><Relationship Id="rId2" Type="http://schemas.openxmlformats.org/officeDocument/2006/relationships/image" Target="../media/image5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11" Type="http://schemas.openxmlformats.org/officeDocument/2006/relationships/image" Target="../media/image41.gif"/><Relationship Id="rId5" Type="http://schemas.openxmlformats.org/officeDocument/2006/relationships/image" Target="../media/image35.gif"/><Relationship Id="rId15" Type="http://schemas.openxmlformats.org/officeDocument/2006/relationships/image" Target="../media/image45.gif"/><Relationship Id="rId10" Type="http://schemas.openxmlformats.org/officeDocument/2006/relationships/image" Target="../media/image40.gif"/><Relationship Id="rId19" Type="http://schemas.openxmlformats.org/officeDocument/2006/relationships/image" Target="../media/image2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Relationship Id="rId1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gif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gif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gif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1.gif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11" Type="http://schemas.openxmlformats.org/officeDocument/2006/relationships/image" Target="../media/image2.png"/><Relationship Id="rId5" Type="http://schemas.openxmlformats.org/officeDocument/2006/relationships/image" Target="../media/image25.gif"/><Relationship Id="rId10" Type="http://schemas.openxmlformats.org/officeDocument/2006/relationships/image" Target="../media/image15.gif"/><Relationship Id="rId4" Type="http://schemas.openxmlformats.org/officeDocument/2006/relationships/image" Target="../media/image24.gif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АИС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267494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Sitka Heading" pitchFamily="2" charset="0"/>
              </a:rPr>
              <a:t>АИС «</a:t>
            </a:r>
            <a:r>
              <a:rPr lang="ru-RU" sz="4400" dirty="0" err="1" smtClean="0">
                <a:solidFill>
                  <a:srgbClr val="0070C0"/>
                </a:solidFill>
                <a:latin typeface="Sitka Heading" pitchFamily="2" charset="0"/>
              </a:rPr>
              <a:t>ЕДС-Регион</a:t>
            </a:r>
            <a:r>
              <a:rPr lang="ru-RU" sz="4400" dirty="0" smtClean="0">
                <a:solidFill>
                  <a:srgbClr val="0070C0"/>
                </a:solidFill>
                <a:latin typeface="Sitka Heading" pitchFamily="2" charset="0"/>
              </a:rPr>
              <a:t>»</a:t>
            </a:r>
            <a:endParaRPr lang="ru-RU" sz="4000" dirty="0">
              <a:solidFill>
                <a:srgbClr val="0070C0"/>
              </a:solidFill>
              <a:latin typeface="Sitka Heading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1275606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Решения для «Умного города»: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Информационная система организации взаимодействия 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" name="Рисунок 9" descr="logo IP-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АИС1.gif"/>
          <p:cNvPicPr>
            <a:picLocks noChangeAspect="1"/>
          </p:cNvPicPr>
          <p:nvPr/>
        </p:nvPicPr>
        <p:blipFill>
          <a:blip r:embed="rId3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834266"/>
            <a:ext cx="802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Анализ каналов поступления информации (на примере г.о. Жуковский)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131590"/>
          <a:ext cx="8136904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logo IP-Hom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372200" y="267494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Эффекты от внедрения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АИС1.gif"/>
          <p:cNvPicPr>
            <a:picLocks noChangeAspect="1"/>
          </p:cNvPicPr>
          <p:nvPr/>
        </p:nvPicPr>
        <p:blipFill>
          <a:blip r:embed="rId3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395536" y="987574"/>
            <a:ext cx="7978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Эффективная организация взаимодействия исполнителей обращений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6" name="Рисунок 45" descr="12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636" y="2808312"/>
            <a:ext cx="1132043" cy="2283718"/>
          </a:xfrm>
          <a:prstGeom prst="rect">
            <a:avLst/>
          </a:prstGeom>
          <a:effectLst>
            <a:outerShdw blurRad="50800" dist="889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 descr="WhattsU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253" y="3052142"/>
            <a:ext cx="985419" cy="175185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95536" y="1491630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Отсутствие современных инструментов автоматической диспетчеризации заявок, планирования работ и анализа поступающей информации на уровне ОМСУ приводит к неэффективной организации работ, просрочкам и бесконтрольному расходованию ограниченных ресурсов, а размытые границы зон ответственности позволяют недобросовестным исполнителям и вовсе игнорировать исполнение.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0" name="Рисунок 49" descr="dvo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1402916"/>
            <a:ext cx="2464160" cy="138485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  <a:sp3d z="63500"/>
        </p:spPr>
      </p:pic>
      <p:sp>
        <p:nvSpPr>
          <p:cNvPr id="51" name="TextBox 50"/>
          <p:cNvSpPr txBox="1"/>
          <p:nvPr/>
        </p:nvSpPr>
        <p:spPr>
          <a:xfrm>
            <a:off x="1907704" y="3130971"/>
            <a:ext cx="67687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Попытки организовать работу подручными средствами с помощью </a:t>
            </a:r>
            <a:r>
              <a:rPr lang="ru-RU" sz="1400" dirty="0" err="1" smtClean="0">
                <a:solidFill>
                  <a:srgbClr val="002060"/>
                </a:solidFill>
              </a:rPr>
              <a:t>мессенджеров</a:t>
            </a:r>
            <a:r>
              <a:rPr lang="ru-RU" sz="1400" dirty="0" smtClean="0">
                <a:solidFill>
                  <a:srgbClr val="002060"/>
                </a:solidFill>
              </a:rPr>
              <a:t> ориентированы на срочную отработку «горящих» задач. Работа часто организована по принципу «закрыл задачу – и забыл», без возможности анализа, детального разбора и трансформации процессов по итогам анализа. Зачастую вся автоматизация сводится к искусству правильно представить красивый отчет. Подобный подход полностью выхолащивает разумные и правильные инициативы областного 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и местного уровня, бросая тень на органы управления регионом в целом.</a:t>
            </a:r>
            <a:endParaRPr lang="ru-RU" sz="1400" dirty="0">
              <a:solidFill>
                <a:srgbClr val="00206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logo IP-Hom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372200" y="267494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Эффекты от внедрения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9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АИС5.jpg"/>
          <p:cNvPicPr>
            <a:picLocks noChangeAspect="1"/>
          </p:cNvPicPr>
          <p:nvPr/>
        </p:nvPicPr>
        <p:blipFill>
          <a:blip r:embed="rId2" cstate="print">
            <a:lum bright="50000" contrast="-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793784" y="741933"/>
            <a:ext cx="7810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Без информационной системы муниципального уровня: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059582"/>
            <a:ext cx="1676400" cy="552450"/>
          </a:xfrm>
          <a:prstGeom prst="rect">
            <a:avLst/>
          </a:prstGeom>
        </p:spPr>
      </p:pic>
      <p:pic>
        <p:nvPicPr>
          <p:cNvPr id="17" name="Рисунок 16" descr="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059582"/>
            <a:ext cx="1676400" cy="552450"/>
          </a:xfrm>
          <a:prstGeom prst="rect">
            <a:avLst/>
          </a:prstGeom>
        </p:spPr>
      </p:pic>
      <p:pic>
        <p:nvPicPr>
          <p:cNvPr id="18" name="Рисунок 17" descr="1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059582"/>
            <a:ext cx="1676400" cy="552450"/>
          </a:xfrm>
          <a:prstGeom prst="rect">
            <a:avLst/>
          </a:prstGeom>
        </p:spPr>
      </p:pic>
      <p:pic>
        <p:nvPicPr>
          <p:cNvPr id="19" name="Рисунок 18" descr="1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1155204"/>
            <a:ext cx="1676400" cy="552450"/>
          </a:xfrm>
          <a:prstGeom prst="rect">
            <a:avLst/>
          </a:prstGeom>
        </p:spPr>
      </p:pic>
      <p:pic>
        <p:nvPicPr>
          <p:cNvPr id="20" name="Рисунок 19" descr="15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4107532"/>
            <a:ext cx="1676400" cy="552450"/>
          </a:xfrm>
          <a:prstGeom prst="rect">
            <a:avLst/>
          </a:prstGeom>
        </p:spPr>
      </p:pic>
      <p:pic>
        <p:nvPicPr>
          <p:cNvPr id="21" name="Рисунок 20" descr="16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99856" y="4179540"/>
            <a:ext cx="1676400" cy="552450"/>
          </a:xfrm>
          <a:prstGeom prst="rect">
            <a:avLst/>
          </a:prstGeom>
        </p:spPr>
      </p:pic>
      <p:pic>
        <p:nvPicPr>
          <p:cNvPr id="23" name="Рисунок 22" descr="18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43422" y="4192240"/>
            <a:ext cx="2076450" cy="539750"/>
          </a:xfrm>
          <a:prstGeom prst="rect">
            <a:avLst/>
          </a:prstGeom>
        </p:spPr>
      </p:pic>
      <p:pic>
        <p:nvPicPr>
          <p:cNvPr id="24" name="Рисунок 23" descr="17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71664" y="4179540"/>
            <a:ext cx="1676400" cy="552450"/>
          </a:xfrm>
          <a:prstGeom prst="rect">
            <a:avLst/>
          </a:prstGeom>
        </p:spPr>
      </p:pic>
      <p:pic>
        <p:nvPicPr>
          <p:cNvPr id="26" name="Рисунок 25" descr="6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1476" y="1203598"/>
            <a:ext cx="1255028" cy="1224136"/>
          </a:xfrm>
          <a:prstGeom prst="rect">
            <a:avLst/>
          </a:prstGeom>
        </p:spPr>
      </p:pic>
      <p:pic>
        <p:nvPicPr>
          <p:cNvPr id="31" name="Рисунок 30" descr="В ОМСУ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71800" y="1563638"/>
            <a:ext cx="728298" cy="1029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 descr="амбар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11960" y="1563638"/>
            <a:ext cx="1368152" cy="86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сантехник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308304" y="1784293"/>
            <a:ext cx="1859318" cy="2227617"/>
          </a:xfrm>
          <a:prstGeom prst="rect">
            <a:avLst/>
          </a:prstGeom>
        </p:spPr>
      </p:pic>
      <p:pic>
        <p:nvPicPr>
          <p:cNvPr id="36" name="Рисунок 35" descr="мото1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228184" y="1707654"/>
            <a:ext cx="1152128" cy="76721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313546" y="2542133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УК/РСО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88517" y="2542133"/>
            <a:ext cx="768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ЖЭУ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13721" y="2542133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ОМСУ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2" name="Рисунок 41" descr="В ОМСУ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71800" y="3219822"/>
            <a:ext cx="728298" cy="102977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 descr="Письмо Тюмень.jpe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592102" y="3219822"/>
            <a:ext cx="726690" cy="100811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1а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12160" y="3363838"/>
            <a:ext cx="1440160" cy="83246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9" name="Рисунок 48" descr="палки1G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4058175"/>
            <a:ext cx="1512168" cy="817831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 descr="logo IP-Home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6372200" y="267494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Эффекты от внедрения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8752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АИС5.jpg"/>
          <p:cNvPicPr>
            <a:picLocks noChangeAspect="1"/>
          </p:cNvPicPr>
          <p:nvPr/>
        </p:nvPicPr>
        <p:blipFill>
          <a:blip r:embed="rId2" cstate="print">
            <a:lum bright="50000" contrast="-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174056" y="741933"/>
            <a:ext cx="6746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 использованием АИС муниципального уровня: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339752" y="1491630"/>
            <a:ext cx="4680520" cy="338437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03848" y="1419622"/>
            <a:ext cx="30963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ЕДС-Регион</a:t>
            </a:r>
            <a:endParaRPr lang="ru-RU" sz="44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52120" y="3435846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112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6" name="Рисунок 45" descr="mobile-0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0392" y="1707654"/>
            <a:ext cx="565883" cy="1059582"/>
          </a:xfrm>
          <a:prstGeom prst="rect">
            <a:avLst/>
          </a:prstGeom>
        </p:spPr>
      </p:pic>
      <p:pic>
        <p:nvPicPr>
          <p:cNvPr id="47" name="Рисунок 46" descr="screen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6584" y="2771096"/>
            <a:ext cx="1619672" cy="736758"/>
          </a:xfrm>
          <a:prstGeom prst="rect">
            <a:avLst/>
          </a:prstGeom>
        </p:spPr>
      </p:pic>
      <p:pic>
        <p:nvPicPr>
          <p:cNvPr id="48" name="Рисунок 47" descr="screen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139702"/>
            <a:ext cx="1757704" cy="800897"/>
          </a:xfrm>
          <a:prstGeom prst="rect">
            <a:avLst/>
          </a:prstGeom>
        </p:spPr>
      </p:pic>
      <p:pic>
        <p:nvPicPr>
          <p:cNvPr id="50" name="Рисунок 49" descr="screen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3939902"/>
            <a:ext cx="1800200" cy="818273"/>
          </a:xfrm>
          <a:prstGeom prst="rect">
            <a:avLst/>
          </a:prstGeom>
        </p:spPr>
      </p:pic>
      <p:pic>
        <p:nvPicPr>
          <p:cNvPr id="51" name="Рисунок 50" descr="mobile-01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3003798"/>
            <a:ext cx="576064" cy="1078646"/>
          </a:xfrm>
          <a:prstGeom prst="rect">
            <a:avLst/>
          </a:prstGeom>
        </p:spPr>
      </p:pic>
      <p:pic>
        <p:nvPicPr>
          <p:cNvPr id="52" name="Рисунок 51" descr="2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1650876"/>
            <a:ext cx="876300" cy="704850"/>
          </a:xfrm>
          <a:prstGeom prst="rect">
            <a:avLst/>
          </a:prstGeom>
        </p:spPr>
      </p:pic>
      <p:pic>
        <p:nvPicPr>
          <p:cNvPr id="53" name="Рисунок 52" descr="2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2947020"/>
            <a:ext cx="876300" cy="704850"/>
          </a:xfrm>
          <a:prstGeom prst="rect">
            <a:avLst/>
          </a:prstGeom>
        </p:spPr>
      </p:pic>
      <p:pic>
        <p:nvPicPr>
          <p:cNvPr id="55" name="Рисунок 54" descr="21G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800000">
            <a:off x="7166942" y="2283718"/>
            <a:ext cx="933450" cy="546100"/>
          </a:xfrm>
          <a:prstGeom prst="rect">
            <a:avLst/>
          </a:prstGeom>
        </p:spPr>
      </p:pic>
      <p:pic>
        <p:nvPicPr>
          <p:cNvPr id="56" name="Рисунок 55" descr="21G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800000">
            <a:off x="7164288" y="3579862"/>
            <a:ext cx="933450" cy="546100"/>
          </a:xfrm>
          <a:prstGeom prst="rect">
            <a:avLst/>
          </a:prstGeom>
        </p:spPr>
      </p:pic>
      <p:pic>
        <p:nvPicPr>
          <p:cNvPr id="57" name="Рисунок 56" descr="21G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800000">
            <a:off x="1403648" y="3723878"/>
            <a:ext cx="933450" cy="5461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89921" y="915566"/>
            <a:ext cx="1554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Исполнители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online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8888" y="1419622"/>
            <a:ext cx="955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Жители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online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23928" y="3003798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УК/РСО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3968" y="2499742"/>
            <a:ext cx="768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ЖЭУ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01935" y="4083918"/>
            <a:ext cx="790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МБУ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4168" y="1419622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ОМСУ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0" name="Рисунок 59" descr="Образец отчета на планерку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55776" y="3219822"/>
            <a:ext cx="921119" cy="127560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339752" y="1707654"/>
            <a:ext cx="1081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Школа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1880" y="4371950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Садик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8024" y="2139702"/>
            <a:ext cx="1998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Поликлиника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63888" y="3435846"/>
            <a:ext cx="1839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ТКО и мусор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ноутG1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139702"/>
            <a:ext cx="2267744" cy="1689142"/>
          </a:xfrm>
          <a:prstGeom prst="rect">
            <a:avLst/>
          </a:prstGeom>
        </p:spPr>
      </p:pic>
      <p:pic>
        <p:nvPicPr>
          <p:cNvPr id="54" name="Рисунок 53" descr="2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35460" y="2067694"/>
            <a:ext cx="876300" cy="704850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 descr="logo IP-Hom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/>
          <p:cNvSpPr txBox="1"/>
          <p:nvPr/>
        </p:nvSpPr>
        <p:spPr>
          <a:xfrm>
            <a:off x="6372200" y="267494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Эффекты от внедрения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30848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372200" y="267494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Эффекты от внедрения</a:t>
            </a:r>
            <a:endParaRPr lang="ru-RU" dirty="0"/>
          </a:p>
        </p:txBody>
      </p:sp>
      <p:pic>
        <p:nvPicPr>
          <p:cNvPr id="18" name="Рисунок 17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1619672" y="915566"/>
            <a:ext cx="5786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Трансформация процессов по результатам анализа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923678"/>
            <a:ext cx="2808312" cy="194421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Автоматизированная информационная система </a:t>
            </a:r>
            <a:r>
              <a:rPr lang="ru-RU" sz="1600" b="1" dirty="0" smtClean="0">
                <a:solidFill>
                  <a:srgbClr val="002060"/>
                </a:solidFill>
              </a:rPr>
              <a:t>позволяет  быстро изменять и гибко настраивать процессы взаимодействия </a:t>
            </a:r>
            <a:r>
              <a:rPr lang="ru-RU" sz="1600" dirty="0" smtClean="0">
                <a:solidFill>
                  <a:srgbClr val="002060"/>
                </a:solidFill>
              </a:rPr>
              <a:t>в случае принятия решения об их трансформации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31840" y="1923678"/>
            <a:ext cx="2808312" cy="194421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Систематизация и анализ информации из различных источников позволяет выявлять </a:t>
            </a:r>
            <a:r>
              <a:rPr lang="ru-RU" sz="1600" b="1" dirty="0" smtClean="0">
                <a:solidFill>
                  <a:srgbClr val="002060"/>
                </a:solidFill>
              </a:rPr>
              <a:t>истинные причины проблемы</a:t>
            </a:r>
            <a:r>
              <a:rPr lang="ru-RU" sz="1600" dirty="0" smtClean="0">
                <a:solidFill>
                  <a:srgbClr val="002060"/>
                </a:solidFill>
              </a:rPr>
              <a:t>, в том числе на стыке зон ответственности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84168" y="1923678"/>
            <a:ext cx="2808312" cy="194421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Единая система классификации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проблем для всех участников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Она позволяет правильно оценивать и корректно сравнивать события в единой системе координат 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pic>
        <p:nvPicPr>
          <p:cNvPr id="22" name="Рисунок 21" descr="DeepNude-2.jpg"/>
          <p:cNvPicPr>
            <a:picLocks noChangeAspect="1"/>
          </p:cNvPicPr>
          <p:nvPr/>
        </p:nvPicPr>
        <p:blipFill>
          <a:blip r:embed="rId3" cstate="print">
            <a:lum bright="50000" contrast="-60000"/>
          </a:blip>
          <a:stretch>
            <a:fillRect/>
          </a:stretch>
        </p:blipFill>
        <p:spPr>
          <a:xfrm>
            <a:off x="0" y="0"/>
            <a:ext cx="9130473" cy="5143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7504" y="411510"/>
            <a:ext cx="889281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400" dirty="0" smtClean="0">
                <a:solidFill>
                  <a:srgbClr val="002060"/>
                </a:solidFill>
              </a:rPr>
              <a:t>Правильный, объективный и всеобъемлющий </a:t>
            </a:r>
          </a:p>
          <a:p>
            <a:pPr algn="ctr"/>
            <a:r>
              <a:rPr lang="ru-RU" sz="3400" dirty="0" smtClean="0">
                <a:solidFill>
                  <a:srgbClr val="002060"/>
                </a:solidFill>
              </a:rPr>
              <a:t>анализ проблематики –</a:t>
            </a:r>
          </a:p>
          <a:p>
            <a:pPr algn="ctr"/>
            <a:endParaRPr lang="ru-RU" sz="3400" dirty="0" smtClean="0">
              <a:solidFill>
                <a:srgbClr val="002060"/>
              </a:solidFill>
            </a:endParaRPr>
          </a:p>
          <a:p>
            <a:pPr algn="ctr"/>
            <a:endParaRPr lang="ru-RU" sz="3400" dirty="0" smtClean="0">
              <a:solidFill>
                <a:srgbClr val="002060"/>
              </a:solidFill>
            </a:endParaRPr>
          </a:p>
          <a:p>
            <a:pPr algn="ctr"/>
            <a:endParaRPr lang="ru-RU" sz="3400" dirty="0" smtClean="0">
              <a:solidFill>
                <a:srgbClr val="002060"/>
              </a:solidFill>
            </a:endParaRPr>
          </a:p>
          <a:p>
            <a:pPr algn="ctr"/>
            <a:endParaRPr lang="ru-RU" sz="3400" dirty="0" smtClean="0">
              <a:solidFill>
                <a:srgbClr val="002060"/>
              </a:solidFill>
            </a:endParaRPr>
          </a:p>
          <a:p>
            <a:pPr algn="ctr"/>
            <a:r>
              <a:rPr lang="ru-RU" sz="3400" dirty="0" smtClean="0">
                <a:solidFill>
                  <a:srgbClr val="002060"/>
                </a:solidFill>
              </a:rPr>
              <a:t>залог </a:t>
            </a:r>
          </a:p>
          <a:p>
            <a:pPr algn="ctr"/>
            <a:r>
              <a:rPr lang="ru-RU" sz="3400" b="1" dirty="0" smtClean="0">
                <a:solidFill>
                  <a:srgbClr val="FF0000"/>
                </a:solidFill>
              </a:rPr>
              <a:t>эффективной трансформации </a:t>
            </a:r>
          </a:p>
          <a:p>
            <a:pPr algn="ctr"/>
            <a:r>
              <a:rPr lang="ru-RU" sz="3400" dirty="0" smtClean="0">
                <a:solidFill>
                  <a:srgbClr val="002060"/>
                </a:solidFill>
              </a:rPr>
              <a:t>процессов управления</a:t>
            </a:r>
            <a:endParaRPr lang="ru-RU" sz="3400" dirty="0">
              <a:solidFill>
                <a:srgbClr val="002060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logo IP-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7241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15" grpId="0" animBg="1"/>
      <p:bldP spid="15" grpId="1" animBg="1"/>
      <p:bldP spid="16" grpId="0" animBg="1"/>
      <p:bldP spid="16" grpId="1" animBg="1"/>
      <p:bldP spid="20" grpId="0" animBg="1"/>
      <p:bldP spid="20" grpId="1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pic>
        <p:nvPicPr>
          <p:cNvPr id="26" name="Рисунок 25" descr="ЦУР терр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6747" y="1534234"/>
            <a:ext cx="1995413" cy="605468"/>
          </a:xfrm>
          <a:prstGeom prst="rect">
            <a:avLst/>
          </a:prstGeom>
        </p:spPr>
      </p:pic>
      <p:pic>
        <p:nvPicPr>
          <p:cNvPr id="27" name="Рисунок 26" descr="ЦУР терр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686362"/>
            <a:ext cx="1995413" cy="605468"/>
          </a:xfrm>
          <a:prstGeom prst="rect">
            <a:avLst/>
          </a:prstGeom>
        </p:spPr>
      </p:pic>
      <p:pic>
        <p:nvPicPr>
          <p:cNvPr id="28" name="Рисунок 27" descr="ЦУР терр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6747" y="3910498"/>
            <a:ext cx="1995413" cy="605468"/>
          </a:xfrm>
          <a:prstGeom prst="rect">
            <a:avLst/>
          </a:prstGeom>
        </p:spPr>
      </p:pic>
      <p:pic>
        <p:nvPicPr>
          <p:cNvPr id="34" name="Рисунок 33" descr="ЦУР центр1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2591" y="1203598"/>
            <a:ext cx="2681337" cy="3512602"/>
          </a:xfrm>
          <a:prstGeom prst="rect">
            <a:avLst/>
          </a:prstGeom>
        </p:spPr>
      </p:pic>
      <p:pic>
        <p:nvPicPr>
          <p:cNvPr id="36" name="Рисунок 35" descr="ЦУР центр3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4944" y="1203598"/>
            <a:ext cx="2668984" cy="3496419"/>
          </a:xfrm>
          <a:prstGeom prst="rect">
            <a:avLst/>
          </a:prstGeom>
        </p:spPr>
      </p:pic>
      <p:pic>
        <p:nvPicPr>
          <p:cNvPr id="35" name="Рисунок 34" descr="ЦУР центр2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1203598"/>
            <a:ext cx="2668984" cy="349641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1600" y="77155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Данные муниципального уровня – важнейшая часть общей аналитики ЦУР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logo IP-Hom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372200" y="267494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Эффекты от внедрения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4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logo IP-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518782" y="267494"/>
            <a:ext cx="420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Механизмы и особенности реализации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6512" y="1491630"/>
            <a:ext cx="8999984" cy="2585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Отсутствие эффективных механизмов контроля за исполнением обращений граждан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Отсутствие публично доступного  объективного разделения зон ответственности 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Отсутствие оперативного информирования о деятельности служб-смежников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Невозможность консолидированного планирования и совместной организации работ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Отсутствие стандартов документирования и подтверждения выполнения работ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Недостаточное информирование жителей о результатах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работы с их обращениями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Отсутствие обратной связи с жителями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Планирование развития городских территорий без учета мнения граждан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Отсутствие инструментария для разъяснительной работы и массовых опросов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11560" y="843558"/>
            <a:ext cx="8100392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Недостатки существующих методов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xmlns="" val="1072432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ay_k_kommentam.jpg"/>
          <p:cNvPicPr>
            <a:picLocks noChangeAspect="1"/>
          </p:cNvPicPr>
          <p:nvPr/>
        </p:nvPicPr>
        <p:blipFill>
          <a:blip r:embed="rId2" cstate="print">
            <a:lum bright="70000" contrast="-40000"/>
          </a:blip>
          <a:stretch>
            <a:fillRect/>
          </a:stretch>
        </p:blipFill>
        <p:spPr>
          <a:xfrm>
            <a:off x="0" y="5636"/>
            <a:ext cx="9144000" cy="5132227"/>
          </a:xfrm>
          <a:prstGeom prst="rect">
            <a:avLst/>
          </a:prstGeom>
        </p:spPr>
      </p:pic>
      <p:pic>
        <p:nvPicPr>
          <p:cNvPr id="13" name="Рисунок 12" descr="regular_detail_image-d0142316c9e0a21c3e9a916b6e0f753c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1923678"/>
            <a:ext cx="8532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Жители пытаются решить свои проблемы усилением давления на местные власти:</a:t>
            </a: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Жалобы в вышестоящие ОГВ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Социальные протесты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Попытки самоорганизации откровенно маргинальных групп, как стихийные, так и курируемые извне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Активизация профессиональных «борцов» и «активистов», доведение ситуации до критического уровня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5656" y="771550"/>
            <a:ext cx="6135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КАК РЕЗУЛЬТАТ: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 жителей возникает ложное ощущение ненужности,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незаинтересованности в решении их наболевших проблем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logo IP-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518782" y="267494"/>
            <a:ext cx="420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Механизмы и особенности реализации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252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АИС1.gif"/>
          <p:cNvPicPr>
            <a:picLocks noChangeAspect="1"/>
          </p:cNvPicPr>
          <p:nvPr/>
        </p:nvPicPr>
        <p:blipFill>
          <a:blip r:embed="rId3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444208" y="98757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18782" y="267494"/>
            <a:ext cx="420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Механизмы и особенности реализации</a:t>
            </a:r>
            <a:endParaRPr lang="ru-RU" dirty="0"/>
          </a:p>
        </p:txBody>
      </p:sp>
      <p:pic>
        <p:nvPicPr>
          <p:cNvPr id="41" name="Рисунок 40" descr="9537076s-1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347614"/>
            <a:ext cx="3200354" cy="1800199"/>
          </a:xfrm>
          <a:prstGeom prst="rect">
            <a:avLst/>
          </a:prstGeom>
        </p:spPr>
      </p:pic>
      <p:pic>
        <p:nvPicPr>
          <p:cNvPr id="42" name="Рисунок 41" descr="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2499742"/>
            <a:ext cx="3428273" cy="167716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35696" y="4497169"/>
            <a:ext cx="5226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«ВЛАСТЬ ДОЛЖНА СЛЫШАТЬ КАЖДОГО ЖИТЕЛЯ»</a:t>
            </a:r>
          </a:p>
          <a:p>
            <a:pPr algn="r"/>
            <a:r>
              <a:rPr lang="ru-RU" b="1" dirty="0" smtClean="0">
                <a:solidFill>
                  <a:srgbClr val="C00000"/>
                </a:solidFill>
              </a:rPr>
              <a:t>А.Ю. Воробьев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4" name="Рисунок 43" descr="1-1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672" y="771550"/>
            <a:ext cx="5904656" cy="3652881"/>
          </a:xfrm>
          <a:prstGeom prst="rect">
            <a:avLst/>
          </a:prstGeom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/>
          <p:cNvSpPr txBox="1"/>
          <p:nvPr/>
        </p:nvSpPr>
        <p:spPr>
          <a:xfrm>
            <a:off x="107042" y="915566"/>
            <a:ext cx="8636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Кроме того, наименее защищенные группы граждан зачастую не имеют возможности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или навыков работы в информационных системах.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Люди просто хотят, чтобы их выслушали, чтобы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им сопереживали, подбодрили, дали совет.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logo IP-Hom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  <p:bldP spid="55" grpId="0"/>
      <p:bldP spid="5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13.jpg"/>
          <p:cNvPicPr>
            <a:picLocks noChangeAspect="1"/>
          </p:cNvPicPr>
          <p:nvPr/>
        </p:nvPicPr>
        <p:blipFill>
          <a:blip r:embed="rId2" cstate="print">
            <a:lum bright="40000" contrast="-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3568" y="771550"/>
            <a:ext cx="7895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Горячая линия Главы -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Важнейший элемент комплекса эффективного управления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0544" y="1563638"/>
            <a:ext cx="8533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«Клапан избыточного давления» для муниципалитета: негативная информация не выходит 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    на областной уровень, за счет возможности оперативного решения вопросов на местах</a:t>
            </a: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Объективный и достоверный источник информации о проблемах на территории</a:t>
            </a: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Источник данных для планирования и принятия управленческих решений</a:t>
            </a: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Эффективный инструмент управления и контроля муниципальных служб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Мониторинг социальной проблематики, контроль резонансных тем</a:t>
            </a: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Повышение доверия и лояльности жителей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8782" y="267494"/>
            <a:ext cx="408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Механизмы и особенности реализации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logo IP-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62215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776.jpg"/>
          <p:cNvPicPr>
            <a:picLocks noChangeAspect="1"/>
          </p:cNvPicPr>
          <p:nvPr/>
        </p:nvPicPr>
        <p:blipFill>
          <a:blip r:embed="rId3" cstate="print">
            <a:lum bright="60000" contrast="-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08104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4" y="915566"/>
            <a:ext cx="81003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              </a:t>
            </a:r>
            <a:r>
              <a:rPr lang="ru-RU" b="1" dirty="0" smtClean="0">
                <a:solidFill>
                  <a:srgbClr val="002060"/>
                </a:solidFill>
              </a:rPr>
              <a:t>Принципы построения системы взаимодействия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Единая информационная среда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Охват всех возможных каналов поступления информации: цифровых и аналоговых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Незамедлительная фиксация событий участниками взаимодействия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Мгновенный доступ к информации всех участников в рамках полномочий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Консолидация сообщений о событии из разных источников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Невозможность коррекции информации о действиях участников (</a:t>
            </a:r>
            <a:r>
              <a:rPr lang="ru-RU" sz="1600" dirty="0" err="1" smtClean="0">
                <a:solidFill>
                  <a:srgbClr val="002060"/>
                </a:solidFill>
              </a:rPr>
              <a:t>логирование</a:t>
            </a:r>
            <a:r>
              <a:rPr lang="ru-RU" sz="1600" dirty="0" smtClean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Предоставление участникам инструментария для эффективного исполнения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Взаимный аудит участников информационного обмена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logo IP-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эски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0" y="0"/>
            <a:ext cx="9127359" cy="51435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18782" y="267494"/>
            <a:ext cx="408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Механизмы и особенности реализации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1289615"/>
            <a:ext cx="8424936" cy="347278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Единый Колл-Центр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11291" y="2290298"/>
            <a:ext cx="4104456" cy="2153660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Горячая Линия Главы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2 оператора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- Прием и регистрация телефонных обращений любой тематики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 Информирование жителей о принятых мерах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 Контроль исполнения обращений и хода работ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 Координация работы с муниципальным ЦУР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 Проведение опросов и голосований</a:t>
            </a:r>
          </a:p>
          <a:p>
            <a:endParaRPr lang="ru-RU" sz="1400" b="1" dirty="0" smtClean="0">
              <a:solidFill>
                <a:srgbClr val="00206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718143" y="2290298"/>
            <a:ext cx="4102329" cy="2153660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Единая Диспетчерская Служба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Круглосуточно 4+4 оператора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- Прием и регистрация телефонных обращений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 Информирование жителей по вопросам ЖКХ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 Координация действий УО и РСО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 Контроль качества исполнения работ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 Живая обратная связь с жителями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</a:rPr>
              <a:t> Рейтинг исполнителей по результатам работ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2267744" y="1636893"/>
            <a:ext cx="0" cy="65340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588224" y="1636893"/>
            <a:ext cx="0" cy="625523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738130" y="756641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РЕШЕНИЕ:</a:t>
            </a:r>
            <a:endParaRPr lang="ru-RU" sz="24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logo IP-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эски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20" y="0"/>
            <a:ext cx="9127359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71550"/>
            <a:ext cx="7560840" cy="55552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Структура службы «Единый колл-центр МЦУР»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1347614"/>
            <a:ext cx="3816424" cy="1656184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Колл-Центр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(обработка входящих звонков без очереди)</a:t>
            </a:r>
          </a:p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- Прием и регистрация телефонных обращений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- Информирование жителей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 Проведение опросов, Обратная связь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44008" y="1347614"/>
            <a:ext cx="3816424" cy="1656184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SMM-</a:t>
            </a:r>
            <a:r>
              <a:rPr lang="ru-RU" sz="2000" dirty="0" smtClean="0">
                <a:solidFill>
                  <a:srgbClr val="002060"/>
                </a:solidFill>
              </a:rPr>
              <a:t>группа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2-4 сотрудника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Прием и </a:t>
            </a:r>
            <a:r>
              <a:rPr lang="ru-RU" sz="1400" dirty="0" err="1" smtClean="0">
                <a:solidFill>
                  <a:srgbClr val="002060"/>
                </a:solidFill>
              </a:rPr>
              <a:t>модерация</a:t>
            </a:r>
            <a:r>
              <a:rPr lang="ru-RU" sz="1400" dirty="0" smtClean="0">
                <a:solidFill>
                  <a:srgbClr val="002060"/>
                </a:solidFill>
              </a:rPr>
              <a:t> электронных обращений (</a:t>
            </a:r>
            <a:r>
              <a:rPr lang="ru-RU" sz="1400" dirty="0" err="1" smtClean="0">
                <a:solidFill>
                  <a:srgbClr val="002060"/>
                </a:solidFill>
              </a:rPr>
              <a:t>соцсети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и </a:t>
            </a:r>
            <a:r>
              <a:rPr lang="ru-RU" sz="1400" dirty="0" err="1" smtClean="0">
                <a:solidFill>
                  <a:srgbClr val="002060"/>
                </a:solidFill>
              </a:rPr>
              <a:t>эл</a:t>
            </a:r>
            <a:r>
              <a:rPr lang="ru-RU" sz="1400" dirty="0" smtClean="0">
                <a:solidFill>
                  <a:srgbClr val="002060"/>
                </a:solidFill>
              </a:rPr>
              <a:t>. почта Главы, городской портал)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 Текущий мониторинг </a:t>
            </a:r>
            <a:r>
              <a:rPr lang="ru-RU" sz="1400" dirty="0" err="1" smtClean="0">
                <a:solidFill>
                  <a:srgbClr val="002060"/>
                </a:solidFill>
              </a:rPr>
              <a:t>инфопространства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Контент-менеджмент</a:t>
            </a:r>
            <a:r>
              <a:rPr lang="ru-RU" sz="1400" dirty="0" smtClean="0">
                <a:solidFill>
                  <a:srgbClr val="002060"/>
                </a:solidFill>
              </a:rPr>
              <a:t> и контроль городских информационных ресурсов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3568" y="3147814"/>
            <a:ext cx="3816424" cy="1656184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Группа аналитики и контроля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2 аналитика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- Контроль сроков и качества выполнения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 Подготовка сводных отчетов 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Анализ эффективности методов и процессов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- Предложения по трансформации процессов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44008" y="3147814"/>
            <a:ext cx="3816424" cy="1656184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Группа технической поддержки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1 техник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Обеспечение бесперебойной работы оборудования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Обеспечение работы средств и каналов связи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Обеспечение работоспособности и    совместимости ПО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8782" y="267494"/>
            <a:ext cx="408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Механизмы и особенности реализации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logo IP-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8347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эски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0" y="0"/>
            <a:ext cx="9127359" cy="51435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18782" y="267494"/>
            <a:ext cx="408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Механизмы и особенности реализации</a:t>
            </a:r>
            <a:endParaRPr lang="ru-RU" dirty="0"/>
          </a:p>
        </p:txBody>
      </p:sp>
      <p:pic>
        <p:nvPicPr>
          <p:cNvPr id="14" name="Рисунок 13" descr="photo_2019-08-22_18-49-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771550"/>
            <a:ext cx="2592288" cy="345638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771550"/>
            <a:ext cx="3456385" cy="23042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photo_2019-08-20_16-29-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2067694"/>
            <a:ext cx="3744416" cy="280831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photo_2019-08-22_18-48-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1419622"/>
            <a:ext cx="2592288" cy="345638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75656" y="771550"/>
            <a:ext cx="6156686" cy="4104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logo IP-Ho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pic>
        <p:nvPicPr>
          <p:cNvPr id="8" name="Рисунок 7" descr="АИС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275606"/>
            <a:ext cx="4956043" cy="278777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1275606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Синхронизация информационного потока с ведомственными системами ЦИОГВ, контрольно-надзорной деятельности </a:t>
            </a:r>
            <a:r>
              <a:rPr lang="ru-RU" sz="1600" dirty="0" err="1" smtClean="0">
                <a:solidFill>
                  <a:srgbClr val="002060"/>
                </a:solidFill>
              </a:rPr>
              <a:t>осу-ществляется</a:t>
            </a:r>
            <a:r>
              <a:rPr lang="ru-RU" sz="1600" dirty="0" smtClean="0">
                <a:solidFill>
                  <a:srgbClr val="002060"/>
                </a:solidFill>
              </a:rPr>
              <a:t> с помощью собственного интерфейса </a:t>
            </a:r>
            <a:r>
              <a:rPr lang="en-US" sz="1600" dirty="0" smtClean="0">
                <a:solidFill>
                  <a:srgbClr val="002060"/>
                </a:solidFill>
              </a:rPr>
              <a:t>API</a:t>
            </a:r>
            <a:r>
              <a:rPr lang="ru-RU" sz="1600" dirty="0" smtClean="0">
                <a:solidFill>
                  <a:srgbClr val="002060"/>
                </a:solidFill>
              </a:rPr>
              <a:t> АИС «</a:t>
            </a:r>
            <a:r>
              <a:rPr lang="ru-RU" sz="1600" dirty="0" err="1" smtClean="0">
                <a:solidFill>
                  <a:srgbClr val="002060"/>
                </a:solidFill>
              </a:rPr>
              <a:t>ЕДС-Регион</a:t>
            </a:r>
            <a:r>
              <a:rPr lang="ru-RU" sz="1600" dirty="0" smtClean="0">
                <a:solidFill>
                  <a:srgbClr val="002060"/>
                </a:solidFill>
              </a:rPr>
              <a:t>». Собственный интерфейс </a:t>
            </a:r>
            <a:r>
              <a:rPr lang="en-US" sz="1600" dirty="0" smtClean="0">
                <a:solidFill>
                  <a:srgbClr val="002060"/>
                </a:solidFill>
              </a:rPr>
              <a:t>API</a:t>
            </a:r>
            <a:r>
              <a:rPr lang="ru-RU" sz="1600" dirty="0" smtClean="0">
                <a:solidFill>
                  <a:srgbClr val="002060"/>
                </a:solidFill>
              </a:rPr>
              <a:t> обеспечивает системе возможность полноценной интеграции с любыми информационными системами, действующими и перспективными.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518782" y="267494"/>
            <a:ext cx="408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Механизмы и особенности реализации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logo IP-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92903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35696" y="98757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 </a:t>
            </a:r>
            <a:r>
              <a:rPr lang="ru-RU" sz="3600" dirty="0" smtClean="0">
                <a:solidFill>
                  <a:srgbClr val="002060"/>
                </a:solidFill>
              </a:rPr>
              <a:t>Спасибо за внимание!</a:t>
            </a:r>
            <a:endParaRPr lang="ru-RU" sz="2800" dirty="0" smtClean="0">
              <a:solidFill>
                <a:srgbClr val="002060"/>
              </a:solidFill>
            </a:endParaRPr>
          </a:p>
        </p:txBody>
      </p:sp>
      <p:pic>
        <p:nvPicPr>
          <p:cNvPr id="19" name="Рисунок 18" descr="EDS-REGION.RU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1995686"/>
            <a:ext cx="1787252" cy="1787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7" y="2067694"/>
            <a:ext cx="2977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+7 (495) 740-64-91</a:t>
            </a:r>
          </a:p>
          <a:p>
            <a:pPr algn="ctr"/>
            <a:endParaRPr lang="ru-RU" sz="2800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EDS-REGION.RU</a:t>
            </a:r>
            <a:endParaRPr lang="ru-RU" sz="28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logo IP-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АИС5.jpg"/>
          <p:cNvPicPr>
            <a:picLocks noChangeAspect="1"/>
          </p:cNvPicPr>
          <p:nvPr/>
        </p:nvPicPr>
        <p:blipFill>
          <a:blip r:embed="rId2" cstate="print">
            <a:lum bright="50000" contrast="-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95536" y="699542"/>
            <a:ext cx="842493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0" y="195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Особенности внедрения в других муниципальных образованиях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07504" y="915566"/>
            <a:ext cx="8892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Основные эффекты при внедрении АИС для преобразованных муниципалитетов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- Консолидация информационных потоков со всей территории городского округа;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Выстраивание надежных каналов коммуникации между структурами управления, которые ранее не были объединены в единое информационное пространство;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Централизованный контроль выполнения принятых решений и анализ данных с мест;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Централизованное получение оперативных данных и информации о «горячих проблемах» в режиме </a:t>
            </a:r>
            <a:r>
              <a:rPr lang="en-US" dirty="0" smtClean="0">
                <a:solidFill>
                  <a:srgbClr val="002060"/>
                </a:solidFill>
              </a:rPr>
              <a:t>on</a:t>
            </a:r>
            <a:r>
              <a:rPr lang="ru-RU" dirty="0" smtClean="0">
                <a:solidFill>
                  <a:srgbClr val="002060"/>
                </a:solidFill>
              </a:rPr>
              <a:t>-</a:t>
            </a:r>
            <a:r>
              <a:rPr lang="en-US" dirty="0" smtClean="0">
                <a:solidFill>
                  <a:srgbClr val="002060"/>
                </a:solidFill>
              </a:rPr>
              <a:t>line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 Полная и достоверная информация о работе с обращениями граждан на всей территории, включая самые удаленные от центра населенные пункты;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Обработка, систематизация и анализ информации по обращениям граждан,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полученным из различных источников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888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АИС5.jpg"/>
          <p:cNvPicPr>
            <a:picLocks noChangeAspect="1"/>
          </p:cNvPicPr>
          <p:nvPr/>
        </p:nvPicPr>
        <p:blipFill>
          <a:blip r:embed="rId2" cstate="print">
            <a:lum bright="50000" contrast="-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95536" y="699542"/>
            <a:ext cx="842493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Карта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080120"/>
            <a:ext cx="3587593" cy="393990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TextBox 64"/>
          <p:cNvSpPr txBox="1"/>
          <p:nvPr/>
        </p:nvSpPr>
        <p:spPr>
          <a:xfrm>
            <a:off x="0" y="1954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Особенности внедрения в других муниципальных образованиях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563638"/>
            <a:ext cx="212379" cy="290959"/>
          </a:xfrm>
          <a:prstGeom prst="rect">
            <a:avLst/>
          </a:prstGeom>
        </p:spPr>
      </p:pic>
      <p:pic>
        <p:nvPicPr>
          <p:cNvPr id="32" name="Рисунок 31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635646"/>
            <a:ext cx="212379" cy="290959"/>
          </a:xfrm>
          <a:prstGeom prst="rect">
            <a:avLst/>
          </a:prstGeom>
        </p:spPr>
      </p:pic>
      <p:pic>
        <p:nvPicPr>
          <p:cNvPr id="33" name="Рисунок 32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851670"/>
            <a:ext cx="212379" cy="290959"/>
          </a:xfrm>
          <a:prstGeom prst="rect">
            <a:avLst/>
          </a:prstGeom>
        </p:spPr>
      </p:pic>
      <p:pic>
        <p:nvPicPr>
          <p:cNvPr id="35" name="Рисунок 34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2139702"/>
            <a:ext cx="212379" cy="290959"/>
          </a:xfrm>
          <a:prstGeom prst="rect">
            <a:avLst/>
          </a:prstGeom>
        </p:spPr>
      </p:pic>
      <p:pic>
        <p:nvPicPr>
          <p:cNvPr id="36" name="Рисунок 35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363838"/>
            <a:ext cx="212379" cy="290959"/>
          </a:xfrm>
          <a:prstGeom prst="rect">
            <a:avLst/>
          </a:prstGeom>
        </p:spPr>
      </p:pic>
      <p:pic>
        <p:nvPicPr>
          <p:cNvPr id="37" name="Рисунок 36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3075806"/>
            <a:ext cx="212379" cy="290959"/>
          </a:xfrm>
          <a:prstGeom prst="rect">
            <a:avLst/>
          </a:prstGeom>
        </p:spPr>
      </p:pic>
      <p:pic>
        <p:nvPicPr>
          <p:cNvPr id="38" name="Рисунок 37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2643758"/>
            <a:ext cx="212379" cy="290959"/>
          </a:xfrm>
          <a:prstGeom prst="rect">
            <a:avLst/>
          </a:prstGeom>
        </p:spPr>
      </p:pic>
      <p:pic>
        <p:nvPicPr>
          <p:cNvPr id="40" name="Рисунок 39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95886"/>
            <a:ext cx="212379" cy="290959"/>
          </a:xfrm>
          <a:prstGeom prst="rect">
            <a:avLst/>
          </a:prstGeom>
        </p:spPr>
      </p:pic>
      <p:pic>
        <p:nvPicPr>
          <p:cNvPr id="41" name="Рисунок 40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3867894"/>
            <a:ext cx="212379" cy="290959"/>
          </a:xfrm>
          <a:prstGeom prst="rect">
            <a:avLst/>
          </a:prstGeom>
        </p:spPr>
      </p:pic>
      <p:pic>
        <p:nvPicPr>
          <p:cNvPr id="42" name="Рисунок 41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4371950"/>
            <a:ext cx="212379" cy="290959"/>
          </a:xfrm>
          <a:prstGeom prst="rect">
            <a:avLst/>
          </a:prstGeom>
        </p:spPr>
      </p:pic>
      <p:pic>
        <p:nvPicPr>
          <p:cNvPr id="43" name="Рисунок 42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795886"/>
            <a:ext cx="212379" cy="290959"/>
          </a:xfrm>
          <a:prstGeom prst="rect">
            <a:avLst/>
          </a:prstGeom>
        </p:spPr>
      </p:pic>
      <p:pic>
        <p:nvPicPr>
          <p:cNvPr id="45" name="Рисунок 44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563638"/>
            <a:ext cx="212379" cy="290959"/>
          </a:xfrm>
          <a:prstGeom prst="rect">
            <a:avLst/>
          </a:prstGeom>
        </p:spPr>
      </p:pic>
      <p:pic>
        <p:nvPicPr>
          <p:cNvPr id="46" name="Рисунок 45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416695"/>
            <a:ext cx="212379" cy="290959"/>
          </a:xfrm>
          <a:prstGeom prst="rect">
            <a:avLst/>
          </a:prstGeom>
        </p:spPr>
      </p:pic>
      <p:pic>
        <p:nvPicPr>
          <p:cNvPr id="47" name="Рисунок 46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707654"/>
            <a:ext cx="212379" cy="290959"/>
          </a:xfrm>
          <a:prstGeom prst="rect">
            <a:avLst/>
          </a:prstGeom>
        </p:spPr>
      </p:pic>
      <p:pic>
        <p:nvPicPr>
          <p:cNvPr id="48" name="Рисунок 47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571750"/>
            <a:ext cx="212379" cy="290959"/>
          </a:xfrm>
          <a:prstGeom prst="rect">
            <a:avLst/>
          </a:prstGeom>
        </p:spPr>
      </p:pic>
      <p:pic>
        <p:nvPicPr>
          <p:cNvPr id="49" name="Рисунок 48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003798"/>
            <a:ext cx="212379" cy="290959"/>
          </a:xfrm>
          <a:prstGeom prst="rect">
            <a:avLst/>
          </a:prstGeom>
        </p:spPr>
      </p:pic>
      <p:pic>
        <p:nvPicPr>
          <p:cNvPr id="51" name="Рисунок 50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779662"/>
            <a:ext cx="212379" cy="290959"/>
          </a:xfrm>
          <a:prstGeom prst="rect">
            <a:avLst/>
          </a:prstGeom>
        </p:spPr>
      </p:pic>
      <p:cxnSp>
        <p:nvCxnSpPr>
          <p:cNvPr id="53" name="Прямая со стрелкой 52"/>
          <p:cNvCxnSpPr>
            <a:stCxn id="33" idx="2"/>
          </p:cNvCxnSpPr>
          <p:nvPr/>
        </p:nvCxnSpPr>
        <p:spPr>
          <a:xfrm flipH="1">
            <a:off x="2267744" y="2142629"/>
            <a:ext cx="1042294" cy="429121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2267744" y="1923678"/>
            <a:ext cx="720080" cy="576064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31" idx="2"/>
            <a:endCxn id="35" idx="2"/>
          </p:cNvCxnSpPr>
          <p:nvPr/>
        </p:nvCxnSpPr>
        <p:spPr>
          <a:xfrm flipH="1">
            <a:off x="2229918" y="1854597"/>
            <a:ext cx="576064" cy="576064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46" idx="2"/>
          </p:cNvCxnSpPr>
          <p:nvPr/>
        </p:nvCxnSpPr>
        <p:spPr>
          <a:xfrm>
            <a:off x="2013894" y="1707654"/>
            <a:ext cx="37826" cy="720080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47" idx="2"/>
          </p:cNvCxnSpPr>
          <p:nvPr/>
        </p:nvCxnSpPr>
        <p:spPr>
          <a:xfrm>
            <a:off x="1797870" y="1998613"/>
            <a:ext cx="181842" cy="429121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45" idx="2"/>
          </p:cNvCxnSpPr>
          <p:nvPr/>
        </p:nvCxnSpPr>
        <p:spPr>
          <a:xfrm>
            <a:off x="1653854" y="1854597"/>
            <a:ext cx="325858" cy="645145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stCxn id="51" idx="2"/>
          </p:cNvCxnSpPr>
          <p:nvPr/>
        </p:nvCxnSpPr>
        <p:spPr>
          <a:xfrm>
            <a:off x="1149798" y="2070621"/>
            <a:ext cx="757906" cy="501129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stCxn id="38" idx="2"/>
          </p:cNvCxnSpPr>
          <p:nvPr/>
        </p:nvCxnSpPr>
        <p:spPr>
          <a:xfrm flipV="1">
            <a:off x="933774" y="2787774"/>
            <a:ext cx="973930" cy="146943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stCxn id="36" idx="0"/>
          </p:cNvCxnSpPr>
          <p:nvPr/>
        </p:nvCxnSpPr>
        <p:spPr>
          <a:xfrm flipH="1" flipV="1">
            <a:off x="2267744" y="2787774"/>
            <a:ext cx="538238" cy="576064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>
            <a:stCxn id="43" idx="0"/>
          </p:cNvCxnSpPr>
          <p:nvPr/>
        </p:nvCxnSpPr>
        <p:spPr>
          <a:xfrm flipH="1" flipV="1">
            <a:off x="2195736" y="2787775"/>
            <a:ext cx="826270" cy="1008111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>
            <a:stCxn id="40" idx="0"/>
          </p:cNvCxnSpPr>
          <p:nvPr/>
        </p:nvCxnSpPr>
        <p:spPr>
          <a:xfrm flipV="1">
            <a:off x="2085902" y="2859782"/>
            <a:ext cx="37826" cy="936104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49" idx="0"/>
          </p:cNvCxnSpPr>
          <p:nvPr/>
        </p:nvCxnSpPr>
        <p:spPr>
          <a:xfrm flipV="1">
            <a:off x="2013894" y="2859782"/>
            <a:ext cx="37826" cy="144016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>
            <a:stCxn id="37" idx="0"/>
          </p:cNvCxnSpPr>
          <p:nvPr/>
        </p:nvCxnSpPr>
        <p:spPr>
          <a:xfrm flipV="1">
            <a:off x="1509838" y="2787774"/>
            <a:ext cx="469874" cy="288032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>
            <a:stCxn id="41" idx="0"/>
          </p:cNvCxnSpPr>
          <p:nvPr/>
        </p:nvCxnSpPr>
        <p:spPr>
          <a:xfrm flipV="1">
            <a:off x="1509838" y="2859782"/>
            <a:ext cx="397866" cy="1008112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>
            <a:stCxn id="42" idx="0"/>
          </p:cNvCxnSpPr>
          <p:nvPr/>
        </p:nvCxnSpPr>
        <p:spPr>
          <a:xfrm flipV="1">
            <a:off x="1725862" y="2859782"/>
            <a:ext cx="253850" cy="1512168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5292080" y="1131590"/>
            <a:ext cx="3701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Раменский городской округ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Преобразован из МР в 2019 году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Площадь: 1397 кв. км.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Население: 306 000 чел.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Плотность: 219 чел./кв.км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Территориальных отделов: 20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Населенных пунктов: 238</a:t>
            </a:r>
            <a:endParaRPr lang="ru-RU" dirty="0"/>
          </a:p>
        </p:txBody>
      </p:sp>
      <p:sp>
        <p:nvSpPr>
          <p:cNvPr id="115" name="TextBox 114"/>
          <p:cNvSpPr txBox="1"/>
          <p:nvPr/>
        </p:nvSpPr>
        <p:spPr>
          <a:xfrm>
            <a:off x="3563888" y="3265696"/>
            <a:ext cx="5580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В настоящее время подключены к «АИС </a:t>
            </a:r>
            <a:r>
              <a:rPr lang="ru-RU" sz="1600" dirty="0" err="1" smtClean="0">
                <a:solidFill>
                  <a:srgbClr val="002060"/>
                </a:solidFill>
              </a:rPr>
              <a:t>ЕДС-Регион</a:t>
            </a:r>
            <a:r>
              <a:rPr lang="ru-RU" sz="1600" dirty="0" smtClean="0">
                <a:solidFill>
                  <a:srgbClr val="002060"/>
                </a:solidFill>
              </a:rPr>
              <a:t>»: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 МЦУР г.о. Раменское; МКУ ЖКХ Администрации;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 34 организации, в том числе: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 18 управляющих организаций, ЕДДС-112, региональный оператор по обращению с ТКО, организации, выполняющие работы по содержанию городских территорий г. Раменское. 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63888" y="3579862"/>
            <a:ext cx="5580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 err="1" smtClean="0">
                <a:solidFill>
                  <a:srgbClr val="002060"/>
                </a:solidFill>
              </a:rPr>
              <a:t>перпективе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Подключение к АИС «</a:t>
            </a:r>
            <a:r>
              <a:rPr lang="ru-RU" dirty="0" err="1" smtClean="0">
                <a:solidFill>
                  <a:srgbClr val="002060"/>
                </a:solidFill>
              </a:rPr>
              <a:t>ЕДС-Регион</a:t>
            </a:r>
            <a:r>
              <a:rPr lang="ru-RU" dirty="0" smtClean="0">
                <a:solidFill>
                  <a:srgbClr val="002060"/>
                </a:solidFill>
              </a:rPr>
              <a:t>» 20 территориальных отделов и МКУ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888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5" grpId="0"/>
      <p:bldP spid="115" grpId="1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АИС5.jpg"/>
          <p:cNvPicPr>
            <a:picLocks noChangeAspect="1"/>
          </p:cNvPicPr>
          <p:nvPr/>
        </p:nvPicPr>
        <p:blipFill>
          <a:blip r:embed="rId2" cstate="print">
            <a:lum bright="50000" contrast="-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4" name="Рисунок 43" descr="Богород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5548" y="1061200"/>
            <a:ext cx="3634925" cy="40823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95536" y="699542"/>
            <a:ext cx="842493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0" y="195486"/>
            <a:ext cx="91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Особенности внедрения в других муниципальных образованиях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2139702"/>
            <a:ext cx="212379" cy="290959"/>
          </a:xfrm>
          <a:prstGeom prst="rect">
            <a:avLst/>
          </a:prstGeom>
        </p:spPr>
      </p:pic>
      <p:pic>
        <p:nvPicPr>
          <p:cNvPr id="32" name="Рисунок 31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4368" y="1923678"/>
            <a:ext cx="212379" cy="290959"/>
          </a:xfrm>
          <a:prstGeom prst="rect">
            <a:avLst/>
          </a:prstGeom>
        </p:spPr>
      </p:pic>
      <p:pic>
        <p:nvPicPr>
          <p:cNvPr id="33" name="Рисунок 32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1203598"/>
            <a:ext cx="212379" cy="290959"/>
          </a:xfrm>
          <a:prstGeom prst="rect">
            <a:avLst/>
          </a:prstGeom>
        </p:spPr>
      </p:pic>
      <p:pic>
        <p:nvPicPr>
          <p:cNvPr id="35" name="Рисунок 34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1923678"/>
            <a:ext cx="212379" cy="290959"/>
          </a:xfrm>
          <a:prstGeom prst="rect">
            <a:avLst/>
          </a:prstGeom>
        </p:spPr>
      </p:pic>
      <p:pic>
        <p:nvPicPr>
          <p:cNvPr id="36" name="Рисунок 35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4083918"/>
            <a:ext cx="212379" cy="290959"/>
          </a:xfrm>
          <a:prstGeom prst="rect">
            <a:avLst/>
          </a:prstGeom>
        </p:spPr>
      </p:pic>
      <p:pic>
        <p:nvPicPr>
          <p:cNvPr id="37" name="Рисунок 36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643758"/>
            <a:ext cx="212379" cy="290959"/>
          </a:xfrm>
          <a:prstGeom prst="rect">
            <a:avLst/>
          </a:prstGeom>
        </p:spPr>
      </p:pic>
      <p:pic>
        <p:nvPicPr>
          <p:cNvPr id="38" name="Рисунок 37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1779662"/>
            <a:ext cx="212379" cy="290959"/>
          </a:xfrm>
          <a:prstGeom prst="rect">
            <a:avLst/>
          </a:prstGeom>
        </p:spPr>
      </p:pic>
      <p:pic>
        <p:nvPicPr>
          <p:cNvPr id="40" name="Рисунок 39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003798"/>
            <a:ext cx="212379" cy="290959"/>
          </a:xfrm>
          <a:prstGeom prst="rect">
            <a:avLst/>
          </a:prstGeom>
        </p:spPr>
      </p:pic>
      <p:pic>
        <p:nvPicPr>
          <p:cNvPr id="41" name="Рисунок 40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227934"/>
            <a:ext cx="212379" cy="290959"/>
          </a:xfrm>
          <a:prstGeom prst="rect">
            <a:avLst/>
          </a:prstGeom>
        </p:spPr>
      </p:pic>
      <p:pic>
        <p:nvPicPr>
          <p:cNvPr id="42" name="Рисунок 41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795886"/>
            <a:ext cx="212379" cy="290959"/>
          </a:xfrm>
          <a:prstGeom prst="rect">
            <a:avLst/>
          </a:prstGeom>
        </p:spPr>
      </p:pic>
      <p:pic>
        <p:nvPicPr>
          <p:cNvPr id="43" name="Рисунок 42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4" y="2427734"/>
            <a:ext cx="212379" cy="290959"/>
          </a:xfrm>
          <a:prstGeom prst="rect">
            <a:avLst/>
          </a:prstGeom>
        </p:spPr>
      </p:pic>
      <p:pic>
        <p:nvPicPr>
          <p:cNvPr id="45" name="Рисунок 44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3147814"/>
            <a:ext cx="212379" cy="290959"/>
          </a:xfrm>
          <a:prstGeom prst="rect">
            <a:avLst/>
          </a:prstGeom>
        </p:spPr>
      </p:pic>
      <p:pic>
        <p:nvPicPr>
          <p:cNvPr id="46" name="Рисунок 45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4368" y="3075806"/>
            <a:ext cx="212379" cy="290959"/>
          </a:xfrm>
          <a:prstGeom prst="rect">
            <a:avLst/>
          </a:prstGeom>
        </p:spPr>
      </p:pic>
      <p:pic>
        <p:nvPicPr>
          <p:cNvPr id="47" name="Рисунок 46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507854"/>
            <a:ext cx="212379" cy="290959"/>
          </a:xfrm>
          <a:prstGeom prst="rect">
            <a:avLst/>
          </a:prstGeom>
        </p:spPr>
      </p:pic>
      <p:pic>
        <p:nvPicPr>
          <p:cNvPr id="48" name="Рисунок 47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4" y="2715766"/>
            <a:ext cx="212379" cy="290959"/>
          </a:xfrm>
          <a:prstGeom prst="rect">
            <a:avLst/>
          </a:prstGeom>
        </p:spPr>
      </p:pic>
      <p:pic>
        <p:nvPicPr>
          <p:cNvPr id="49" name="Рисунок 48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3147814"/>
            <a:ext cx="212379" cy="290959"/>
          </a:xfrm>
          <a:prstGeom prst="rect">
            <a:avLst/>
          </a:prstGeom>
        </p:spPr>
      </p:pic>
      <p:pic>
        <p:nvPicPr>
          <p:cNvPr id="51" name="Рисунок 50" descr="л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067694"/>
            <a:ext cx="212379" cy="290959"/>
          </a:xfrm>
          <a:prstGeom prst="rect">
            <a:avLst/>
          </a:prstGeom>
        </p:spPr>
      </p:pic>
      <p:cxnSp>
        <p:nvCxnSpPr>
          <p:cNvPr id="53" name="Прямая со стрелкой 52"/>
          <p:cNvCxnSpPr>
            <a:stCxn id="33" idx="2"/>
          </p:cNvCxnSpPr>
          <p:nvPr/>
        </p:nvCxnSpPr>
        <p:spPr>
          <a:xfrm flipH="1">
            <a:off x="7380312" y="1494557"/>
            <a:ext cx="250206" cy="933177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35" idx="2"/>
          </p:cNvCxnSpPr>
          <p:nvPr/>
        </p:nvCxnSpPr>
        <p:spPr>
          <a:xfrm>
            <a:off x="6838430" y="2214637"/>
            <a:ext cx="325858" cy="285105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46" idx="1"/>
          </p:cNvCxnSpPr>
          <p:nvPr/>
        </p:nvCxnSpPr>
        <p:spPr>
          <a:xfrm flipH="1" flipV="1">
            <a:off x="7452320" y="2715766"/>
            <a:ext cx="432048" cy="505520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47" idx="2"/>
          </p:cNvCxnSpPr>
          <p:nvPr/>
        </p:nvCxnSpPr>
        <p:spPr>
          <a:xfrm flipV="1">
            <a:off x="5974334" y="2787774"/>
            <a:ext cx="1117946" cy="1011039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45" idx="0"/>
          </p:cNvCxnSpPr>
          <p:nvPr/>
        </p:nvCxnSpPr>
        <p:spPr>
          <a:xfrm flipH="1" flipV="1">
            <a:off x="7380312" y="2787774"/>
            <a:ext cx="250206" cy="360040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stCxn id="51" idx="2"/>
          </p:cNvCxnSpPr>
          <p:nvPr/>
        </p:nvCxnSpPr>
        <p:spPr>
          <a:xfrm>
            <a:off x="6550398" y="2358653"/>
            <a:ext cx="613890" cy="213097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stCxn id="38" idx="2"/>
          </p:cNvCxnSpPr>
          <p:nvPr/>
        </p:nvCxnSpPr>
        <p:spPr>
          <a:xfrm flipH="1">
            <a:off x="7452320" y="2070621"/>
            <a:ext cx="250206" cy="357113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stCxn id="36" idx="3"/>
          </p:cNvCxnSpPr>
          <p:nvPr/>
        </p:nvCxnSpPr>
        <p:spPr>
          <a:xfrm flipV="1">
            <a:off x="6440563" y="2859782"/>
            <a:ext cx="723725" cy="1369616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>
            <a:stCxn id="43" idx="1"/>
          </p:cNvCxnSpPr>
          <p:nvPr/>
        </p:nvCxnSpPr>
        <p:spPr>
          <a:xfrm flipH="1" flipV="1">
            <a:off x="7524328" y="2571750"/>
            <a:ext cx="504056" cy="1464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>
            <a:stCxn id="40" idx="3"/>
          </p:cNvCxnSpPr>
          <p:nvPr/>
        </p:nvCxnSpPr>
        <p:spPr>
          <a:xfrm flipV="1">
            <a:off x="6440563" y="2715766"/>
            <a:ext cx="723725" cy="433512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49" idx="0"/>
          </p:cNvCxnSpPr>
          <p:nvPr/>
        </p:nvCxnSpPr>
        <p:spPr>
          <a:xfrm flipH="1" flipV="1">
            <a:off x="7308304" y="2859782"/>
            <a:ext cx="34182" cy="288032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>
            <a:stCxn id="37" idx="3"/>
          </p:cNvCxnSpPr>
          <p:nvPr/>
        </p:nvCxnSpPr>
        <p:spPr>
          <a:xfrm flipV="1">
            <a:off x="6656587" y="2643758"/>
            <a:ext cx="507701" cy="145480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>
            <a:stCxn id="41" idx="0"/>
          </p:cNvCxnSpPr>
          <p:nvPr/>
        </p:nvCxnSpPr>
        <p:spPr>
          <a:xfrm flipV="1">
            <a:off x="6766422" y="2859782"/>
            <a:ext cx="469874" cy="1368152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>
            <a:stCxn id="42" idx="0"/>
          </p:cNvCxnSpPr>
          <p:nvPr/>
        </p:nvCxnSpPr>
        <p:spPr>
          <a:xfrm flipV="1">
            <a:off x="6262366" y="2787774"/>
            <a:ext cx="901922" cy="1008112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539552" y="1203598"/>
            <a:ext cx="3701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Богородский</a:t>
            </a:r>
            <a:r>
              <a:rPr lang="ru-RU" b="1" dirty="0" smtClean="0">
                <a:solidFill>
                  <a:srgbClr val="002060"/>
                </a:solidFill>
              </a:rPr>
              <a:t> городской округ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Преобразован из МР в 2018 году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Площадь: 811 кв. км.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Население: 208 000 чел.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Плотность: 257 чел./кв.км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Населенных пунктов: 82</a:t>
            </a:r>
            <a:endParaRPr lang="ru-RU" dirty="0"/>
          </a:p>
        </p:txBody>
      </p:sp>
      <p:sp>
        <p:nvSpPr>
          <p:cNvPr id="115" name="TextBox 114"/>
          <p:cNvSpPr txBox="1"/>
          <p:nvPr/>
        </p:nvSpPr>
        <p:spPr>
          <a:xfrm>
            <a:off x="0" y="3326670"/>
            <a:ext cx="5652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АИС «</a:t>
            </a:r>
            <a:r>
              <a:rPr lang="ru-RU" dirty="0" err="1" smtClean="0">
                <a:solidFill>
                  <a:srgbClr val="002060"/>
                </a:solidFill>
              </a:rPr>
              <a:t>ЕДС-Регион</a:t>
            </a:r>
            <a:r>
              <a:rPr lang="ru-RU" dirty="0" smtClean="0">
                <a:solidFill>
                  <a:srgbClr val="002060"/>
                </a:solidFill>
              </a:rPr>
              <a:t>» используется Информационно-контактной службой «ИКС24/7», обслуживающей Горячую линию Главы, а также принимающей заявки по тематике ЖКХ в рамках муниципальной  программы Главы «Территория эффективных решений»</a:t>
            </a:r>
            <a:endParaRPr lang="ru-RU" dirty="0"/>
          </a:p>
        </p:txBody>
      </p:sp>
      <p:cxnSp>
        <p:nvCxnSpPr>
          <p:cNvPr id="85" name="Прямая со стрелкой 84"/>
          <p:cNvCxnSpPr>
            <a:stCxn id="48" idx="1"/>
          </p:cNvCxnSpPr>
          <p:nvPr/>
        </p:nvCxnSpPr>
        <p:spPr>
          <a:xfrm flipH="1" flipV="1">
            <a:off x="7524328" y="2643758"/>
            <a:ext cx="504056" cy="217488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>
            <a:stCxn id="32" idx="2"/>
          </p:cNvCxnSpPr>
          <p:nvPr/>
        </p:nvCxnSpPr>
        <p:spPr>
          <a:xfrm flipH="1">
            <a:off x="7524328" y="2214637"/>
            <a:ext cx="466230" cy="285105"/>
          </a:xfrm>
          <a:prstGeom prst="straightConnector1">
            <a:avLst/>
          </a:prstGeom>
          <a:ln w="222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46888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1131590"/>
            <a:ext cx="48965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АИС «</a:t>
            </a:r>
            <a:r>
              <a:rPr lang="ru-RU" sz="1600" dirty="0" err="1" smtClean="0">
                <a:solidFill>
                  <a:srgbClr val="002060"/>
                </a:solidFill>
              </a:rPr>
              <a:t>ЕДС-Регион</a:t>
            </a:r>
            <a:r>
              <a:rPr lang="ru-RU" sz="1600" dirty="0" smtClean="0">
                <a:solidFill>
                  <a:srgbClr val="002060"/>
                </a:solidFill>
              </a:rPr>
              <a:t>» в составе комплекса систем органично и как нельзя лучше вписывается в общую концепцию развития городского управления «Умный город».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Результатом в ближайшем будущем станет создание полнофункционального информационного «цифрового двойника» города, с непрерывной актуализацией состояния. Это позволит провести трансформацию процессов городского управления по стандартам «Умного города» и обеспечит </a:t>
            </a:r>
            <a:r>
              <a:rPr lang="ru-RU" sz="1600" dirty="0" err="1" smtClean="0">
                <a:solidFill>
                  <a:srgbClr val="002060"/>
                </a:solidFill>
              </a:rPr>
              <a:t>наукограду</a:t>
            </a:r>
            <a:r>
              <a:rPr lang="ru-RU" sz="1600" dirty="0" smtClean="0">
                <a:solidFill>
                  <a:srgbClr val="002060"/>
                </a:solidFill>
              </a:rPr>
              <a:t> Жуковский лидирующие позиции по внедрению и использованию инновационных технологий и практик среди муниципальных образований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46063"/>
            <a:ext cx="4015730" cy="300986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923928" y="267494"/>
            <a:ext cx="498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АИС «</a:t>
            </a:r>
            <a:r>
              <a:rPr lang="ru-RU" dirty="0" err="1" smtClean="0">
                <a:solidFill>
                  <a:srgbClr val="002060"/>
                </a:solidFill>
              </a:rPr>
              <a:t>ЕДС-Регион</a:t>
            </a:r>
            <a:r>
              <a:rPr lang="ru-RU" dirty="0" smtClean="0">
                <a:solidFill>
                  <a:srgbClr val="002060"/>
                </a:solidFill>
              </a:rPr>
              <a:t>» как элемент «Умного города»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logo IP-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 descr="logo IP-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724128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  <p:pic>
        <p:nvPicPr>
          <p:cNvPr id="11" name="Рисунок 10" descr="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139702"/>
            <a:ext cx="2796624" cy="136815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11560" y="170765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Горячая линия Главы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4" name="Группа 28"/>
          <p:cNvGrpSpPr/>
          <p:nvPr/>
        </p:nvGrpSpPr>
        <p:grpSpPr>
          <a:xfrm>
            <a:off x="467544" y="3507854"/>
            <a:ext cx="3456384" cy="1159679"/>
            <a:chOff x="467544" y="2787774"/>
            <a:chExt cx="3456384" cy="1159679"/>
          </a:xfrm>
        </p:grpSpPr>
        <p:sp>
          <p:nvSpPr>
            <p:cNvPr id="13" name="TextBox 12"/>
            <p:cNvSpPr txBox="1"/>
            <p:nvPr/>
          </p:nvSpPr>
          <p:spPr>
            <a:xfrm>
              <a:off x="539552" y="2931790"/>
              <a:ext cx="338437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rgbClr val="002060"/>
                  </a:solidFill>
                </a:rPr>
                <a:t>Прямое обращение по телефону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Персональное сопровождение по резонансным вопросам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Персональная постановка задач исполнителям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Информирование о решении проблемы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Открытая отчетность по результатам выполнения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Обратная связь с оценкой качества исполнения</a:t>
              </a:r>
              <a:endParaRPr lang="ru-RU" dirty="0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67544" y="2787774"/>
              <a:ext cx="0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467544" y="307580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67544" y="321982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467544" y="336383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467544" y="350785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467544" y="365187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467544" y="379588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6660232" y="170765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МОЙ ГОЛОС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347864" y="843558"/>
            <a:ext cx="2376264" cy="936104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Управление городским хозяйством и ЖКХ</a:t>
            </a:r>
            <a:endParaRPr lang="ru-RU" dirty="0"/>
          </a:p>
        </p:txBody>
      </p:sp>
      <p:grpSp>
        <p:nvGrpSpPr>
          <p:cNvPr id="6" name="Группа 34"/>
          <p:cNvGrpSpPr/>
          <p:nvPr/>
        </p:nvGrpSpPr>
        <p:grpSpPr>
          <a:xfrm>
            <a:off x="5940152" y="2139702"/>
            <a:ext cx="2880320" cy="1656184"/>
            <a:chOff x="6156176" y="1707654"/>
            <a:chExt cx="2232248" cy="131795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156176" y="1707654"/>
              <a:ext cx="2160240" cy="1080120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r"/>
              <a:r>
                <a:rPr lang="ru-RU" dirty="0" smtClean="0">
                  <a:solidFill>
                    <a:srgbClr val="002060"/>
                  </a:solidFill>
                </a:rPr>
                <a:t>Городской </a:t>
              </a:r>
            </a:p>
            <a:p>
              <a:pPr algn="r"/>
              <a:r>
                <a:rPr lang="ru-RU" dirty="0" smtClean="0">
                  <a:solidFill>
                    <a:srgbClr val="002060"/>
                  </a:solidFill>
                </a:rPr>
                <a:t>портал </a:t>
              </a:r>
            </a:p>
            <a:p>
              <a:pPr algn="r"/>
              <a:r>
                <a:rPr lang="ru-RU" sz="1400" dirty="0" smtClean="0">
                  <a:solidFill>
                    <a:srgbClr val="002060"/>
                  </a:solidFill>
                </a:rPr>
                <a:t>опросов и голосований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pic>
          <p:nvPicPr>
            <p:cNvPr id="32" name="Рисунок 31" descr="МГ1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0192" y="1851670"/>
              <a:ext cx="2088232" cy="1173939"/>
            </a:xfrm>
            <a:prstGeom prst="rect">
              <a:avLst/>
            </a:prstGeom>
          </p:spPr>
        </p:pic>
      </p:grpSp>
      <p:grpSp>
        <p:nvGrpSpPr>
          <p:cNvPr id="14" name="Группа 52"/>
          <p:cNvGrpSpPr/>
          <p:nvPr/>
        </p:nvGrpSpPr>
        <p:grpSpPr>
          <a:xfrm>
            <a:off x="5004048" y="3507854"/>
            <a:ext cx="3600400" cy="1159679"/>
            <a:chOff x="4788024" y="2859782"/>
            <a:chExt cx="3600400" cy="1159679"/>
          </a:xfrm>
        </p:grpSpPr>
        <p:sp>
          <p:nvSpPr>
            <p:cNvPr id="37" name="TextBox 36"/>
            <p:cNvSpPr txBox="1"/>
            <p:nvPr/>
          </p:nvSpPr>
          <p:spPr>
            <a:xfrm>
              <a:off x="4788024" y="3003798"/>
              <a:ext cx="3528392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Персональное голосование с регистрацией - без «ботов»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Привитие жителям ответственности за свой город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Вовлечение в сферу общественно-полезной деятельности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Повышение качества планирования по сложным вопросам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Снижение социальной напряженности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Осведомленность о резонансных городских проблемах</a:t>
              </a:r>
              <a:endParaRPr lang="ru-RU" dirty="0"/>
            </a:p>
          </p:txBody>
        </p:sp>
        <p:grpSp>
          <p:nvGrpSpPr>
            <p:cNvPr id="16" name="Группа 51"/>
            <p:cNvGrpSpPr/>
            <p:nvPr/>
          </p:nvGrpSpPr>
          <p:grpSpPr>
            <a:xfrm>
              <a:off x="8244408" y="2859782"/>
              <a:ext cx="144016" cy="1008112"/>
              <a:chOff x="8604448" y="3075806"/>
              <a:chExt cx="144016" cy="1008112"/>
            </a:xfrm>
          </p:grpSpPr>
          <p:cxnSp>
            <p:nvCxnSpPr>
              <p:cNvPr id="45" name="Прямая соединительная линия 44"/>
              <p:cNvCxnSpPr/>
              <p:nvPr/>
            </p:nvCxnSpPr>
            <p:spPr>
              <a:xfrm>
                <a:off x="8748464" y="3075806"/>
                <a:ext cx="0" cy="10081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>
              <a:xfrm>
                <a:off x="8604448" y="336383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>
              <a:xfrm>
                <a:off x="8604448" y="350785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>
              <a:xfrm>
                <a:off x="8604448" y="365187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>
                <a:off x="8604448" y="379588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>
                <a:off x="8604448" y="393990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>
                <a:off x="8604448" y="408391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Скругленный прямоугольник 7"/>
          <p:cNvSpPr/>
          <p:nvPr/>
        </p:nvSpPr>
        <p:spPr>
          <a:xfrm>
            <a:off x="3347864" y="843558"/>
            <a:ext cx="2376264" cy="936104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населения </a:t>
            </a:r>
          </a:p>
          <a:p>
            <a:pPr algn="ctr"/>
            <a:r>
              <a:rPr lang="ru-RU" dirty="0" smtClean="0"/>
              <a:t>в управлении городом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3" grpId="0"/>
      <p:bldP spid="33" grpId="1"/>
      <p:bldP spid="54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9582"/>
            <a:ext cx="8280920" cy="93610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В соответствии с этими принципами был разработан собственный уникальный программно-аппаратный комплекс муниципального взаимодействия  -  АИС «</a:t>
            </a:r>
            <a:r>
              <a:rPr lang="ru-RU" sz="1800" b="1" dirty="0" err="1" smtClean="0">
                <a:solidFill>
                  <a:srgbClr val="002060"/>
                </a:solidFill>
              </a:rPr>
              <a:t>ЕДС-регион</a:t>
            </a:r>
            <a:r>
              <a:rPr lang="ru-RU" sz="1800" b="1" dirty="0" smtClean="0">
                <a:solidFill>
                  <a:srgbClr val="002060"/>
                </a:solidFill>
              </a:rPr>
              <a:t>»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АИС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logo IP-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508104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7442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 descr="logo IP-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shutterstock_503122378-940x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995686"/>
            <a:ext cx="2594688" cy="151216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smartho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995686"/>
            <a:ext cx="2592288" cy="151284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Группа 37"/>
          <p:cNvGrpSpPr/>
          <p:nvPr/>
        </p:nvGrpSpPr>
        <p:grpSpPr>
          <a:xfrm>
            <a:off x="467544" y="3579862"/>
            <a:ext cx="3816424" cy="1159679"/>
            <a:chOff x="467544" y="2787774"/>
            <a:chExt cx="3816424" cy="1159679"/>
          </a:xfrm>
        </p:grpSpPr>
        <p:sp>
          <p:nvSpPr>
            <p:cNvPr id="39" name="TextBox 38"/>
            <p:cNvSpPr txBox="1"/>
            <p:nvPr/>
          </p:nvSpPr>
          <p:spPr>
            <a:xfrm>
              <a:off x="539552" y="2931790"/>
              <a:ext cx="374441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rgbClr val="002060"/>
                  </a:solidFill>
                </a:rPr>
                <a:t>Эволюционное развитие существующей системы ЕДС ЖКХ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Мониторинг и контроль действий каждого исполнителя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Получение и отработка заявок в режиме реального времени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Объективная и открытая информация о состоянии города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Четкие зоны ответственности, сроки выполнения, оценка работ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Вся статистика по городу доступна для анализа в едином базисе</a:t>
              </a:r>
              <a:endParaRPr lang="ru-RU" dirty="0"/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67544" y="2787774"/>
              <a:ext cx="0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467544" y="307580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467544" y="321982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467544" y="336383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467544" y="350785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467544" y="365187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467544" y="379588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4"/>
          <p:cNvGrpSpPr/>
          <p:nvPr/>
        </p:nvGrpSpPr>
        <p:grpSpPr>
          <a:xfrm>
            <a:off x="4139952" y="3579862"/>
            <a:ext cx="4464495" cy="1159679"/>
            <a:chOff x="4266684" y="2859782"/>
            <a:chExt cx="4121740" cy="1159679"/>
          </a:xfrm>
        </p:grpSpPr>
        <p:sp>
          <p:nvSpPr>
            <p:cNvPr id="56" name="TextBox 55"/>
            <p:cNvSpPr txBox="1"/>
            <p:nvPr/>
          </p:nvSpPr>
          <p:spPr>
            <a:xfrm>
              <a:off x="4266684" y="3003798"/>
              <a:ext cx="4055261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00" dirty="0">
                  <a:solidFill>
                    <a:srgbClr val="002060"/>
                  </a:solidFill>
                </a:rPr>
                <a:t>Трансляция важных сообщений и местных новостей жителям</a:t>
              </a:r>
            </a:p>
            <a:p>
              <a:pPr lvl="1" algn="r"/>
              <a:r>
                <a:rPr lang="ru-RU" sz="1000" dirty="0" smtClean="0">
                  <a:solidFill>
                    <a:srgbClr val="002060"/>
                  </a:solidFill>
                </a:rPr>
                <a:t>Оперативное оповещение </a:t>
              </a:r>
              <a:r>
                <a:rPr lang="ru-RU" sz="1000" dirty="0">
                  <a:solidFill>
                    <a:srgbClr val="002060"/>
                  </a:solidFill>
                </a:rPr>
                <a:t>жителей об аварийных </a:t>
              </a:r>
              <a:r>
                <a:rPr lang="ru-RU" sz="1000" dirty="0" smtClean="0">
                  <a:solidFill>
                    <a:srgbClr val="002060"/>
                  </a:solidFill>
                </a:rPr>
                <a:t>ситуациях</a:t>
              </a:r>
              <a:endParaRPr lang="en-US" sz="1000" dirty="0" smtClean="0">
                <a:solidFill>
                  <a:srgbClr val="002060"/>
                </a:solidFill>
              </a:endParaRPr>
            </a:p>
            <a:p>
              <a:pPr lvl="1" algn="r"/>
              <a:r>
                <a:rPr lang="ru-RU" sz="1000" dirty="0">
                  <a:solidFill>
                    <a:srgbClr val="002060"/>
                  </a:solidFill>
                </a:rPr>
                <a:t>Дистанционный опрос и </a:t>
              </a:r>
              <a:r>
                <a:rPr lang="ru-RU" sz="1000" dirty="0" smtClean="0">
                  <a:solidFill>
                    <a:srgbClr val="002060"/>
                  </a:solidFill>
                </a:rPr>
                <a:t>передача показаний </a:t>
              </a:r>
              <a:r>
                <a:rPr lang="ru-RU" sz="1000" dirty="0">
                  <a:solidFill>
                    <a:srgbClr val="002060"/>
                  </a:solidFill>
                </a:rPr>
                <a:t>счетчиков </a:t>
              </a:r>
              <a:r>
                <a:rPr lang="ru-RU" sz="1000" dirty="0" smtClean="0">
                  <a:solidFill>
                    <a:srgbClr val="002060"/>
                  </a:solidFill>
                </a:rPr>
                <a:t>ресурсов</a:t>
              </a:r>
              <a:endParaRPr lang="en-US" sz="1000" dirty="0" smtClean="0">
                <a:solidFill>
                  <a:srgbClr val="002060"/>
                </a:solidFill>
              </a:endParaRPr>
            </a:p>
            <a:p>
              <a:pPr lvl="1" algn="r"/>
              <a:r>
                <a:rPr lang="ru-RU" sz="1000" dirty="0" smtClean="0">
                  <a:solidFill>
                    <a:srgbClr val="002060"/>
                  </a:solidFill>
                </a:rPr>
                <a:t>Доступ к подъездному видеонаблюдению</a:t>
              </a:r>
            </a:p>
            <a:p>
              <a:pPr lvl="1" algn="r"/>
              <a:r>
                <a:rPr lang="ru-RU" sz="1000" dirty="0">
                  <a:solidFill>
                    <a:srgbClr val="002060"/>
                  </a:solidFill>
                </a:rPr>
                <a:t>Контроль доступа в подъезды </a:t>
              </a:r>
              <a:r>
                <a:rPr lang="ru-RU" sz="1000" dirty="0" smtClean="0">
                  <a:solidFill>
                    <a:srgbClr val="002060"/>
                  </a:solidFill>
                </a:rPr>
                <a:t>МКД и нежилые помещения</a:t>
              </a:r>
            </a:p>
            <a:p>
              <a:pPr lvl="1" algn="r"/>
              <a:r>
                <a:rPr lang="ru-RU" sz="1000" dirty="0">
                  <a:solidFill>
                    <a:srgbClr val="002060"/>
                  </a:solidFill>
                </a:rPr>
                <a:t>Возможность прямого обращения к </a:t>
              </a:r>
              <a:r>
                <a:rPr lang="ru-RU" sz="1000" dirty="0" smtClean="0">
                  <a:solidFill>
                    <a:srgbClr val="002060"/>
                  </a:solidFill>
                </a:rPr>
                <a:t>жителям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grpSp>
          <p:nvGrpSpPr>
            <p:cNvPr id="8" name="Группа 51"/>
            <p:cNvGrpSpPr/>
            <p:nvPr/>
          </p:nvGrpSpPr>
          <p:grpSpPr>
            <a:xfrm>
              <a:off x="8244408" y="2859782"/>
              <a:ext cx="144016" cy="1008112"/>
              <a:chOff x="8604448" y="3075806"/>
              <a:chExt cx="144016" cy="1008112"/>
            </a:xfrm>
          </p:grpSpPr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8748464" y="3075806"/>
                <a:ext cx="0" cy="10081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8604448" y="336383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8604448" y="350785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604448" y="365187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8604448" y="379588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8604448" y="393990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8604448" y="408391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extBox 64"/>
          <p:cNvSpPr txBox="1"/>
          <p:nvPr/>
        </p:nvSpPr>
        <p:spPr>
          <a:xfrm>
            <a:off x="0" y="1472466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ПАК организации управления и взаимодействия на базе ЕДС ЖКХ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3347864" y="843558"/>
            <a:ext cx="2376264" cy="936104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Управление городским транспортом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5724128" y="1491630"/>
            <a:ext cx="34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ПАК управления домовыми системами, информирования и оповещения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347864" y="843558"/>
            <a:ext cx="2376264" cy="936104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Управление городским хозяйством и ЖКХ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5724128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7" grpId="0" animBg="1"/>
      <p:bldP spid="66" grpId="0"/>
      <p:bldP spid="66" grpId="1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 descr="logo IP-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Группа 37"/>
          <p:cNvGrpSpPr/>
          <p:nvPr/>
        </p:nvGrpSpPr>
        <p:grpSpPr>
          <a:xfrm>
            <a:off x="467544" y="3579862"/>
            <a:ext cx="3816424" cy="1436678"/>
            <a:chOff x="467544" y="2787774"/>
            <a:chExt cx="3816424" cy="1436678"/>
          </a:xfrm>
        </p:grpSpPr>
        <p:sp>
          <p:nvSpPr>
            <p:cNvPr id="39" name="TextBox 38"/>
            <p:cNvSpPr txBox="1"/>
            <p:nvPr/>
          </p:nvSpPr>
          <p:spPr>
            <a:xfrm>
              <a:off x="539552" y="2931790"/>
              <a:ext cx="3744416" cy="12926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rgbClr val="002060"/>
                  </a:solidFill>
                </a:rPr>
                <a:t>Автоматизированная система подсчета пассажиропотока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Система видеонаблюдения/архивации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Система контроля местонахождения </a:t>
              </a:r>
              <a:r>
                <a:rPr lang="en-US" sz="1000" dirty="0" err="1" smtClean="0">
                  <a:solidFill>
                    <a:srgbClr val="002060"/>
                  </a:solidFill>
                </a:rPr>
                <a:t>Glonass</a:t>
              </a:r>
              <a:endParaRPr lang="en-US" sz="1000" dirty="0" smtClean="0">
                <a:solidFill>
                  <a:srgbClr val="002060"/>
                </a:solidFill>
              </a:endParaRPr>
            </a:p>
            <a:p>
              <a:r>
                <a:rPr lang="en-US" sz="1000" dirty="0" err="1" smtClean="0">
                  <a:solidFill>
                    <a:srgbClr val="002060"/>
                  </a:solidFill>
                </a:rPr>
                <a:t>Wi-fi</a:t>
              </a:r>
              <a:r>
                <a:rPr lang="en-US" sz="1000" dirty="0" smtClean="0">
                  <a:solidFill>
                    <a:srgbClr val="002060"/>
                  </a:solidFill>
                </a:rPr>
                <a:t> </a:t>
              </a:r>
              <a:r>
                <a:rPr lang="ru-RU" sz="1000" dirty="0" smtClean="0">
                  <a:solidFill>
                    <a:srgbClr val="002060"/>
                  </a:solidFill>
                </a:rPr>
                <a:t>для пассажиров с регистрацией по СМС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Повышение качества обслуживание и лояльности пассажиров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Повышение безопасности пассажиров за счет хранения архива</a:t>
              </a:r>
            </a:p>
            <a:p>
              <a:endParaRPr lang="ru-RU" dirty="0"/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67544" y="2787774"/>
              <a:ext cx="0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467544" y="307580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467544" y="321982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467544" y="336383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467544" y="350785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467544" y="365187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467544" y="379588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4"/>
          <p:cNvGrpSpPr/>
          <p:nvPr/>
        </p:nvGrpSpPr>
        <p:grpSpPr>
          <a:xfrm>
            <a:off x="4139952" y="3579862"/>
            <a:ext cx="4464495" cy="1159679"/>
            <a:chOff x="4266684" y="2859782"/>
            <a:chExt cx="4121740" cy="1159679"/>
          </a:xfrm>
        </p:grpSpPr>
        <p:sp>
          <p:nvSpPr>
            <p:cNvPr id="56" name="TextBox 55"/>
            <p:cNvSpPr txBox="1"/>
            <p:nvPr/>
          </p:nvSpPr>
          <p:spPr>
            <a:xfrm>
              <a:off x="4266684" y="3003798"/>
              <a:ext cx="4055261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Сбор информации о пассажиропотоке по районам и маршрутам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Мониторинг нахождения транспорта и расчет точного времени прибытия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Учет </a:t>
              </a:r>
              <a:r>
                <a:rPr lang="ru-RU" sz="1000" dirty="0" err="1" smtClean="0">
                  <a:solidFill>
                    <a:srgbClr val="002060"/>
                  </a:solidFill>
                </a:rPr>
                <a:t>многотарифных</a:t>
              </a:r>
              <a:r>
                <a:rPr lang="ru-RU" sz="1000" dirty="0" smtClean="0">
                  <a:solidFill>
                    <a:srgbClr val="002060"/>
                  </a:solidFill>
                </a:rPr>
                <a:t> маршрутов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Оптимизация маршрутной сети и графиков движения состава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Информирование о точном времени прибытия на остановках и </a:t>
              </a:r>
              <a:r>
                <a:rPr lang="en-US" sz="1000" dirty="0" smtClean="0">
                  <a:solidFill>
                    <a:srgbClr val="002060"/>
                  </a:solidFill>
                </a:rPr>
                <a:t>online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Контроль результатов и отчетность в едином формате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grpSp>
          <p:nvGrpSpPr>
            <p:cNvPr id="8" name="Группа 51"/>
            <p:cNvGrpSpPr/>
            <p:nvPr/>
          </p:nvGrpSpPr>
          <p:grpSpPr>
            <a:xfrm>
              <a:off x="8244408" y="2859782"/>
              <a:ext cx="144016" cy="1008112"/>
              <a:chOff x="8604448" y="3075806"/>
              <a:chExt cx="144016" cy="1008112"/>
            </a:xfrm>
          </p:grpSpPr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8748464" y="3075806"/>
                <a:ext cx="0" cy="10081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8604448" y="336383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8604448" y="350785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604448" y="365187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8604448" y="379588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8604448" y="393990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8604448" y="408391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extBox 64"/>
          <p:cNvSpPr txBox="1"/>
          <p:nvPr/>
        </p:nvSpPr>
        <p:spPr>
          <a:xfrm>
            <a:off x="0" y="1472466"/>
            <a:ext cx="334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ПАК «Умная камера»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84168" y="149163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Автоматизированная система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подсчета пассажиропотока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33" name="Рисунок 32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995686"/>
            <a:ext cx="2592288" cy="152904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АСПП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067694"/>
            <a:ext cx="2551961" cy="151216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3347864" y="843558"/>
            <a:ext cx="2376264" cy="936104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территории, создание точек роста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3347864" y="843558"/>
            <a:ext cx="2376264" cy="936104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Управление городским транспортом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5724128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37" grpId="0" animBg="1"/>
      <p:bldP spid="6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cxnSp>
        <p:nvCxnSpPr>
          <p:cNvPr id="47" name="Прямая соединительная линия 46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 descr="logo IP-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Группа 37"/>
          <p:cNvGrpSpPr/>
          <p:nvPr/>
        </p:nvGrpSpPr>
        <p:grpSpPr>
          <a:xfrm>
            <a:off x="467544" y="3579862"/>
            <a:ext cx="3960440" cy="1436678"/>
            <a:chOff x="467544" y="2787774"/>
            <a:chExt cx="3960440" cy="1436678"/>
          </a:xfrm>
        </p:grpSpPr>
        <p:sp>
          <p:nvSpPr>
            <p:cNvPr id="39" name="TextBox 38"/>
            <p:cNvSpPr txBox="1"/>
            <p:nvPr/>
          </p:nvSpPr>
          <p:spPr>
            <a:xfrm>
              <a:off x="539552" y="2931790"/>
              <a:ext cx="3888432" cy="12926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rgbClr val="002060"/>
                  </a:solidFill>
                </a:rPr>
                <a:t>Сервис, объединяющий жителей и предпринимателей города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Для жителей – выгода при приобретении местных товаров и услуг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Для бизнеса – увеличение оборота, поддержка Администрации</a:t>
              </a:r>
              <a:endParaRPr lang="en-US" sz="1000" dirty="0" smtClean="0">
                <a:solidFill>
                  <a:srgbClr val="002060"/>
                </a:solidFill>
              </a:endParaRP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Повышение лояльности, инвестиционной привлекательности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Улучшение условий ведения коммерческой деятельности</a:t>
              </a:r>
            </a:p>
            <a:p>
              <a:r>
                <a:rPr lang="ru-RU" sz="1000" dirty="0" smtClean="0">
                  <a:solidFill>
                    <a:srgbClr val="002060"/>
                  </a:solidFill>
                </a:rPr>
                <a:t>Обеспечение устойчивого социально-экономического развития</a:t>
              </a:r>
            </a:p>
            <a:p>
              <a:endParaRPr lang="ru-RU" dirty="0"/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67544" y="2787774"/>
              <a:ext cx="0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467544" y="307580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467544" y="321982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467544" y="336383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467544" y="350785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467544" y="365187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467544" y="379588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4"/>
          <p:cNvGrpSpPr/>
          <p:nvPr/>
        </p:nvGrpSpPr>
        <p:grpSpPr>
          <a:xfrm>
            <a:off x="3779912" y="3579862"/>
            <a:ext cx="4752530" cy="1159679"/>
            <a:chOff x="4000763" y="2859782"/>
            <a:chExt cx="4387661" cy="1159679"/>
          </a:xfrm>
        </p:grpSpPr>
        <p:sp>
          <p:nvSpPr>
            <p:cNvPr id="56" name="TextBox 55"/>
            <p:cNvSpPr txBox="1"/>
            <p:nvPr/>
          </p:nvSpPr>
          <p:spPr>
            <a:xfrm>
              <a:off x="4000763" y="3003798"/>
              <a:ext cx="4321180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Объективная информация о качестве оказания услуг жителям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Трансформация перечня услуг на основании опросов граждан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Расширение зоны охвата и количества предоставляемых сервисов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Выработка и реализация мер по повышению качества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Повышение удовлетворенности граждан, снижение социальной напряженности</a:t>
              </a:r>
            </a:p>
            <a:p>
              <a:pPr algn="r"/>
              <a:r>
                <a:rPr lang="ru-RU" sz="1000" dirty="0" smtClean="0">
                  <a:solidFill>
                    <a:srgbClr val="002060"/>
                  </a:solidFill>
                </a:rPr>
                <a:t>Мультипликация успешных методик оценки в рамках муниципалитета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grpSp>
          <p:nvGrpSpPr>
            <p:cNvPr id="8" name="Группа 51"/>
            <p:cNvGrpSpPr/>
            <p:nvPr/>
          </p:nvGrpSpPr>
          <p:grpSpPr>
            <a:xfrm>
              <a:off x="8244408" y="2859782"/>
              <a:ext cx="144016" cy="1008112"/>
              <a:chOff x="8604448" y="3075806"/>
              <a:chExt cx="144016" cy="1008112"/>
            </a:xfrm>
          </p:grpSpPr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8748464" y="3075806"/>
                <a:ext cx="0" cy="10081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8604448" y="336383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8604448" y="350785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604448" y="365187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8604448" y="379588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8604448" y="393990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8604448" y="408391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extBox 64"/>
          <p:cNvSpPr txBox="1"/>
          <p:nvPr/>
        </p:nvSpPr>
        <p:spPr>
          <a:xfrm>
            <a:off x="0" y="1472466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Городская социально-ориентированная программа взаимодействия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724128" y="149163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Система мониторинга потребностей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 муниципальных и иных услугах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347864" y="843558"/>
            <a:ext cx="2376264" cy="936104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территории, создание точек роста</a:t>
            </a:r>
          </a:p>
        </p:txBody>
      </p:sp>
      <p:grpSp>
        <p:nvGrpSpPr>
          <p:cNvPr id="11" name="Группа 45"/>
          <p:cNvGrpSpPr/>
          <p:nvPr/>
        </p:nvGrpSpPr>
        <p:grpSpPr>
          <a:xfrm>
            <a:off x="382443" y="2067694"/>
            <a:ext cx="2821404" cy="1531332"/>
            <a:chOff x="382443" y="2067694"/>
            <a:chExt cx="2821404" cy="1531332"/>
          </a:xfrm>
        </p:grpSpPr>
        <p:pic>
          <p:nvPicPr>
            <p:cNvPr id="35" name="Рисунок 34" descr="Жук1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443" y="2067694"/>
              <a:ext cx="2749397" cy="1512168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Прямоугольник 35"/>
            <p:cNvSpPr/>
            <p:nvPr/>
          </p:nvSpPr>
          <p:spPr>
            <a:xfrm>
              <a:off x="899592" y="2067694"/>
              <a:ext cx="230425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200" i="1" cap="none" spc="300" baseline="650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НАУ</a:t>
              </a:r>
              <a:r>
                <a:rPr lang="ru-RU" sz="5400" i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КА</a:t>
              </a:r>
              <a:r>
                <a:rPr lang="ru-RU" sz="2400" i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РТА</a:t>
              </a:r>
              <a:endParaRPr lang="ru-RU" sz="2400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835696" y="3075806"/>
              <a:ext cx="12814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 smtClean="0">
                  <a:solidFill>
                    <a:srgbClr val="002060"/>
                  </a:solidFill>
                </a:rPr>
                <a:t>Социальная карта жителя</a:t>
              </a:r>
            </a:p>
          </p:txBody>
        </p:sp>
      </p:grpSp>
      <p:pic>
        <p:nvPicPr>
          <p:cNvPr id="45" name="Рисунок 44" descr="мониторинг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2079557"/>
            <a:ext cx="2645599" cy="157231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48"/>
          <p:cNvSpPr txBox="1"/>
          <p:nvPr/>
        </p:nvSpPr>
        <p:spPr>
          <a:xfrm>
            <a:off x="5724128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699542"/>
            <a:ext cx="4464496" cy="36004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Состав АИС «</a:t>
            </a:r>
            <a:r>
              <a:rPr lang="ru-RU" sz="1800" b="1" dirty="0" err="1" smtClean="0">
                <a:solidFill>
                  <a:srgbClr val="002060"/>
                </a:solidFill>
              </a:rPr>
              <a:t>ЕДС-Регион</a:t>
            </a:r>
            <a:r>
              <a:rPr lang="ru-RU" sz="1800" b="1" dirty="0" smtClean="0">
                <a:solidFill>
                  <a:srgbClr val="002060"/>
                </a:solidFill>
              </a:rPr>
              <a:t>»</a:t>
            </a:r>
            <a:endParaRPr lang="ru-RU" sz="18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logo IP-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Схема АИС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7389" y="918587"/>
            <a:ext cx="6384971" cy="410143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508104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7442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АИС5.jpg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 descr="screen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7614"/>
            <a:ext cx="5076056" cy="230900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8" name="Рисунок 7" descr="screen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51670"/>
            <a:ext cx="5076056" cy="23129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9" name="Рисунок 8" descr="screen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427734"/>
            <a:ext cx="5076056" cy="230729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0" name="Рисунок 9" descr="mobile-0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1203598"/>
            <a:ext cx="1104277" cy="206769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1" name="Рисунок 10" descr="mobile-0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987574"/>
            <a:ext cx="1115246" cy="20882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2" name="Рисунок 11" descr="mobile-0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12360" y="771550"/>
            <a:ext cx="1115616" cy="208892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4" name="Рисунок 13" descr="mobile-0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61105" y="3075806"/>
            <a:ext cx="1082895" cy="1923678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5" name="Рисунок 14" descr="mobile-0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6336" y="3075806"/>
            <a:ext cx="1085090" cy="1923678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3" name="Рисунок 12" descr="mobile-0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92280" y="3075806"/>
            <a:ext cx="1080120" cy="1919949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logo IP-Hom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508104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АИС5.jpg"/>
          <p:cNvPicPr>
            <a:picLocks noChangeAspect="1"/>
          </p:cNvPicPr>
          <p:nvPr/>
        </p:nvPicPr>
        <p:blipFill>
          <a:blip r:embed="rId2" cstate="print">
            <a:lum bright="50000" contrast="-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Рисунок 14" descr="AIS_logo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067694"/>
            <a:ext cx="1584176" cy="15841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РГИС ЛОГО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939902"/>
            <a:ext cx="1276230" cy="1131590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gerb_moskovskoy_oblasti_Abali.ru_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131590"/>
            <a:ext cx="792088" cy="1058260"/>
          </a:xfrm>
          <a:prstGeom prst="rect">
            <a:avLst/>
          </a:prstGeom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ГЖИ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1131590"/>
            <a:ext cx="1121884" cy="1170499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 descr="ЕИАС ЛОГО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96336" y="4083918"/>
            <a:ext cx="1368152" cy="74598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ЦУР центр2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7664" y="3507854"/>
            <a:ext cx="1129904" cy="1480195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Соединительная линия уступом 24"/>
          <p:cNvCxnSpPr/>
          <p:nvPr/>
        </p:nvCxnSpPr>
        <p:spPr>
          <a:xfrm flipV="1">
            <a:off x="4932040" y="1707656"/>
            <a:ext cx="1929092" cy="504054"/>
          </a:xfrm>
          <a:prstGeom prst="bentConnector3">
            <a:avLst>
              <a:gd name="adj1" fmla="val 73862"/>
            </a:avLst>
          </a:prstGeom>
          <a:ln w="22225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hape 38"/>
          <p:cNvCxnSpPr>
            <a:stCxn id="16" idx="1"/>
            <a:endCxn id="15" idx="2"/>
          </p:cNvCxnSpPr>
          <p:nvPr/>
        </p:nvCxnSpPr>
        <p:spPr>
          <a:xfrm rot="10800000">
            <a:off x="4572000" y="3651871"/>
            <a:ext cx="648072" cy="853827"/>
          </a:xfrm>
          <a:prstGeom prst="bentConnector2">
            <a:avLst/>
          </a:prstGeom>
          <a:ln w="2222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23" idx="3"/>
            <a:endCxn id="15" idx="1"/>
          </p:cNvCxnSpPr>
          <p:nvPr/>
        </p:nvCxnSpPr>
        <p:spPr>
          <a:xfrm flipV="1">
            <a:off x="2677568" y="2859782"/>
            <a:ext cx="1102344" cy="1388170"/>
          </a:xfrm>
          <a:prstGeom prst="bentConnector3">
            <a:avLst>
              <a:gd name="adj1" fmla="val 79343"/>
            </a:avLst>
          </a:prstGeom>
          <a:ln w="22225">
            <a:prstDash val="lg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stCxn id="21" idx="1"/>
            <a:endCxn id="15" idx="3"/>
          </p:cNvCxnSpPr>
          <p:nvPr/>
        </p:nvCxnSpPr>
        <p:spPr>
          <a:xfrm rot="10800000">
            <a:off x="5364088" y="2859782"/>
            <a:ext cx="2232248" cy="1597128"/>
          </a:xfrm>
          <a:prstGeom prst="bentConnector3">
            <a:avLst>
              <a:gd name="adj1" fmla="val 50000"/>
            </a:avLst>
          </a:prstGeom>
          <a:ln w="222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/>
          <p:cNvCxnSpPr>
            <a:stCxn id="17" idx="2"/>
            <a:endCxn id="15" idx="0"/>
          </p:cNvCxnSpPr>
          <p:nvPr/>
        </p:nvCxnSpPr>
        <p:spPr>
          <a:xfrm rot="5400000" flipH="1" flipV="1">
            <a:off x="2800732" y="418582"/>
            <a:ext cx="122156" cy="3420380"/>
          </a:xfrm>
          <a:prstGeom prst="bentConnector5">
            <a:avLst>
              <a:gd name="adj1" fmla="val -187138"/>
              <a:gd name="adj2" fmla="val 44211"/>
              <a:gd name="adj3" fmla="val 287138"/>
            </a:avLst>
          </a:prstGeom>
          <a:ln w="22225">
            <a:prstDash val="lgDash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187624" y="771550"/>
            <a:ext cx="6778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Интеграция АИС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ЕДС-Регион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с ведомственными и иными ИС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79712" y="2067694"/>
            <a:ext cx="643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МСЭД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699792" y="4299942"/>
            <a:ext cx="875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API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ЕЦУР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076056" y="1923678"/>
            <a:ext cx="1181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API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АИС ГЖИ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44208" y="4155926"/>
            <a:ext cx="1271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API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ЕИАС ЖКХ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27984" y="4515966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API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РГИС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2" name="Соединительная линия уступом 111"/>
          <p:cNvCxnSpPr>
            <a:stCxn id="114" idx="1"/>
          </p:cNvCxnSpPr>
          <p:nvPr/>
        </p:nvCxnSpPr>
        <p:spPr>
          <a:xfrm rot="10800000">
            <a:off x="5133416" y="2427736"/>
            <a:ext cx="2822961" cy="540058"/>
          </a:xfrm>
          <a:prstGeom prst="bentConnector3">
            <a:avLst>
              <a:gd name="adj1" fmla="val 46034"/>
            </a:avLst>
          </a:prstGeom>
          <a:ln w="222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Рисунок 113" descr="ЕДС МО1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56376" y="2499742"/>
            <a:ext cx="1100967" cy="936104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/>
          <p:cNvSpPr txBox="1"/>
          <p:nvPr/>
        </p:nvSpPr>
        <p:spPr>
          <a:xfrm>
            <a:off x="6948264" y="2643758"/>
            <a:ext cx="1095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API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ЕДС МО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9" name="Соединительная линия уступом 58"/>
          <p:cNvCxnSpPr/>
          <p:nvPr/>
        </p:nvCxnSpPr>
        <p:spPr>
          <a:xfrm flipV="1">
            <a:off x="1259632" y="2355726"/>
            <a:ext cx="2772308" cy="792088"/>
          </a:xfrm>
          <a:prstGeom prst="bentConnector3">
            <a:avLst>
              <a:gd name="adj1" fmla="val 69891"/>
            </a:avLst>
          </a:prstGeom>
          <a:ln w="22225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907704" y="2787774"/>
            <a:ext cx="781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API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ЦУС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Рисунок 27" descr="ЦУС1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2643758"/>
            <a:ext cx="1016000" cy="1016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 descr="logo IP-Hom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5508104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46888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  <p:bldP spid="94" grpId="0"/>
      <p:bldP spid="117" grpId="0"/>
      <p:bldP spid="1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АИС1.gif"/>
          <p:cNvPicPr>
            <a:picLocks noChangeAspect="1"/>
          </p:cNvPicPr>
          <p:nvPr/>
        </p:nvPicPr>
        <p:blipFill>
          <a:blip r:embed="rId2" cstate="print">
            <a:lum bright="40000" contrast="-60000"/>
          </a:blip>
          <a:stretch>
            <a:fillRect/>
          </a:stretch>
        </p:blipFill>
        <p:spPr>
          <a:xfrm>
            <a:off x="0" y="1851670"/>
            <a:ext cx="9144000" cy="3353174"/>
          </a:xfrm>
          <a:prstGeom prst="rect">
            <a:avLst/>
          </a:prstGeom>
        </p:spPr>
      </p:pic>
      <p:pic>
        <p:nvPicPr>
          <p:cNvPr id="17" name="Рисунок 16" descr="Слайд текст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99542"/>
            <a:ext cx="7975312" cy="4299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logo IP-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5508104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7442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АИС5.jpg"/>
          <p:cNvPicPr>
            <a:picLocks noChangeAspect="1"/>
          </p:cNvPicPr>
          <p:nvPr/>
        </p:nvPicPr>
        <p:blipFill>
          <a:blip r:embed="rId2" cstate="print">
            <a:lum bright="50000" contrast="-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323528" y="1347614"/>
            <a:ext cx="8496944" cy="576064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Организация работы в единой информационной системе взаимодействия – АИС </a:t>
            </a:r>
            <a:r>
              <a:rPr lang="ru-RU" sz="2000" b="1" dirty="0" err="1" smtClean="0">
                <a:solidFill>
                  <a:srgbClr val="002060"/>
                </a:solidFill>
              </a:rPr>
              <a:t>ЕДС-Регион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99592" y="2067694"/>
            <a:ext cx="7920880" cy="50405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Разрозненные фрагментированные данные из различных источников превращаются в единое структурированное информационное поле, доступное для системного анализа в различных разрезах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611560" y="1923678"/>
            <a:ext cx="0" cy="273630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899592" y="2643758"/>
            <a:ext cx="7920880" cy="50405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Реальный объективный контроль за своевременным и надлежащим исполнением работ при полной прозрачности и беспристрастности оценки качества их выполнения.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9592" y="3219822"/>
            <a:ext cx="7920880" cy="50405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 В результате сокращения времени передачи и обработки информации о ходе работ и выполнении высвобождается до 70% времени жизненного цикла заявки на ее фактическое исполнение.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99592" y="3795886"/>
            <a:ext cx="7920880" cy="50405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Нет необходимости «вылавливать» информацию в разных системах под разными </a:t>
            </a:r>
            <a:r>
              <a:rPr lang="ru-RU" sz="1400" dirty="0" err="1" smtClean="0">
                <a:solidFill>
                  <a:srgbClr val="002060"/>
                </a:solidFill>
              </a:rPr>
              <a:t>аккаунтами</a:t>
            </a:r>
            <a:r>
              <a:rPr lang="ru-RU" sz="1400" dirty="0" smtClean="0">
                <a:solidFill>
                  <a:srgbClr val="002060"/>
                </a:solidFill>
              </a:rPr>
              <a:t>, а отчитываться о выполнении можно в единой удобной форме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4371950"/>
            <a:ext cx="7920880" cy="504056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Снижаются общие расходы при улучшении уровня предоставляемого сервиса: оптимизируется ФОТ, уменьшаются затраты на связь, диспетчеризацию, обработку обращений по другим каналам.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611560" y="2355726"/>
            <a:ext cx="28803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611560" y="2931790"/>
            <a:ext cx="28803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611560" y="3507854"/>
            <a:ext cx="28803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611560" y="4083918"/>
            <a:ext cx="28803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11560" y="4659982"/>
            <a:ext cx="28803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31912" y="2427734"/>
            <a:ext cx="2727920" cy="1080120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Мгновенно после оформления задача появляется на мобильном устройстве исполнителя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203848" y="2427734"/>
            <a:ext cx="2727920" cy="1080120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По каждому обращению сроки принятия и исполнения прописаны в классификаторе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84168" y="2427734"/>
            <a:ext cx="2727920" cy="1080120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Контроль выполнения КАЖДОГО обращения – через мобильное приложение или ЖИВОЙ обратный звонок оператора </a:t>
            </a:r>
            <a:r>
              <a:rPr lang="ru-RU" sz="1400" dirty="0" err="1" smtClean="0">
                <a:solidFill>
                  <a:srgbClr val="002060"/>
                </a:solidFill>
              </a:rPr>
              <a:t>колл-центра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  <p:cxnSp>
        <p:nvCxnSpPr>
          <p:cNvPr id="30" name="Прямая соединительная линия 29"/>
          <p:cNvCxnSpPr>
            <a:endCxn id="29" idx="0"/>
          </p:cNvCxnSpPr>
          <p:nvPr/>
        </p:nvCxnSpPr>
        <p:spPr>
          <a:xfrm flipH="1">
            <a:off x="7448128" y="1923678"/>
            <a:ext cx="4192" cy="50405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4644008" y="1923678"/>
            <a:ext cx="4192" cy="50405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1763688" y="1923678"/>
            <a:ext cx="4192" cy="50405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23528" y="1347614"/>
            <a:ext cx="8496944" cy="576064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Организация работы в единой информационной системе взаимодействия </a:t>
            </a:r>
            <a:r>
              <a:rPr lang="ru-RU" sz="2000" b="1" dirty="0" smtClean="0">
                <a:solidFill>
                  <a:srgbClr val="FF0000"/>
                </a:solidFill>
              </a:rPr>
              <a:t>Эффекты применения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 descr="logo IP-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5508104" y="267494"/>
            <a:ext cx="31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Решения для «Умного города»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15" grpId="0" animBg="1"/>
      <p:bldP spid="16" grpId="0" animBg="1"/>
      <p:bldP spid="17" grpId="0" animBg="1"/>
      <p:bldP spid="18" grpId="0" animBg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АИС1.gif"/>
          <p:cNvPicPr>
            <a:picLocks noChangeAspect="1"/>
          </p:cNvPicPr>
          <p:nvPr/>
        </p:nvPicPr>
        <p:blipFill>
          <a:blip r:embed="rId3" cstate="print">
            <a:lum bright="40000" contrast="-60000"/>
          </a:blip>
          <a:stretch>
            <a:fillRect/>
          </a:stretch>
        </p:blipFill>
        <p:spPr>
          <a:xfrm>
            <a:off x="0" y="1882872"/>
            <a:ext cx="9144000" cy="3353174"/>
          </a:xfrm>
          <a:prstGeom prst="rect">
            <a:avLst/>
          </a:prstGeom>
        </p:spPr>
      </p:pic>
      <p:pic>
        <p:nvPicPr>
          <p:cNvPr id="8" name="Рисунок 7" descr="Сегмент1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1406111"/>
            <a:ext cx="1898974" cy="2461783"/>
          </a:xfrm>
          <a:prstGeom prst="rect">
            <a:avLst/>
          </a:prstGeom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Сегмент3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3426202"/>
            <a:ext cx="2736304" cy="1233780"/>
          </a:xfrm>
          <a:prstGeom prst="rect">
            <a:avLst/>
          </a:prstGeom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пикто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859782"/>
            <a:ext cx="580864" cy="384396"/>
          </a:xfrm>
          <a:prstGeom prst="rect">
            <a:avLst/>
          </a:prstGeom>
        </p:spPr>
      </p:pic>
      <p:pic>
        <p:nvPicPr>
          <p:cNvPr id="19" name="Рисунок 18" descr="Сегмент21-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1453887"/>
            <a:ext cx="1584176" cy="2341999"/>
          </a:xfrm>
          <a:prstGeom prst="rect">
            <a:avLst/>
          </a:prstGeom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пикто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32" y="1851670"/>
            <a:ext cx="481358" cy="360040"/>
          </a:xfrm>
          <a:prstGeom prst="rect">
            <a:avLst/>
          </a:prstGeom>
        </p:spPr>
      </p:pic>
      <p:pic>
        <p:nvPicPr>
          <p:cNvPr id="18" name="Рисунок 17" descr="пикто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0033" y="3923900"/>
            <a:ext cx="432048" cy="3760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5576" y="1275606"/>
            <a:ext cx="2284472" cy="369332"/>
          </a:xfrm>
          <a:prstGeom prst="rect">
            <a:avLst/>
          </a:prstGeom>
          <a:noFill/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Горячая линия Главы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8224" y="1635646"/>
            <a:ext cx="1070037" cy="369332"/>
          </a:xfrm>
          <a:prstGeom prst="rect">
            <a:avLst/>
          </a:prstGeom>
          <a:noFill/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ЕДС ЖКХ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" name="Рисунок 21" descr="AIS_logo11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79912" y="2355726"/>
            <a:ext cx="1368152" cy="1368152"/>
          </a:xfrm>
          <a:prstGeom prst="rect">
            <a:avLst/>
          </a:prstGeom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059832" y="4587974"/>
            <a:ext cx="2928238" cy="369332"/>
          </a:xfrm>
          <a:prstGeom prst="rect">
            <a:avLst/>
          </a:prstGeom>
          <a:noFill/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Муниципальное звено ЦУР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7584" y="1995686"/>
            <a:ext cx="2232248" cy="2736304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 w="12700"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Социальные сети Главы</a:t>
            </a:r>
          </a:p>
          <a:p>
            <a:endParaRPr lang="ru-RU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Колл-центр</a:t>
            </a:r>
          </a:p>
          <a:p>
            <a:endParaRPr lang="ru-RU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Городской портал опросов и голосований</a:t>
            </a:r>
          </a:p>
          <a:p>
            <a:endParaRPr lang="ru-RU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Службы оперативного реагирования</a:t>
            </a: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Местные СМИ, пресс-служба Администрации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419872" y="1995686"/>
            <a:ext cx="2232248" cy="2736304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12700">
            <a:solidFill>
              <a:schemeClr val="accent1">
                <a:lumMod val="50000"/>
                <a:alpha val="50000"/>
              </a:schemeClr>
            </a:solidFill>
          </a:ln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Обращения жителей через колл-центр и мобильное приложение</a:t>
            </a:r>
          </a:p>
          <a:p>
            <a:endParaRPr lang="ru-RU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Личный прием граждан в УО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Планирование в ИС собственных и совместных  работ УО, РСО, службами благоустройства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012160" y="1995686"/>
            <a:ext cx="2232248" cy="2736304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 w="12700">
            <a:solidFill>
              <a:schemeClr val="accent6">
                <a:lumMod val="75000"/>
                <a:alpha val="50000"/>
              </a:schemeClr>
            </a:solidFill>
          </a:ln>
          <a:effectLst>
            <a:outerShdw blurRad="50800" dist="508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Ведомственные и надзорные информационные системы</a:t>
            </a:r>
          </a:p>
          <a:p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Добродел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Прямые указания ФОИВ и ЦИОГВ, оформленные в виде поручений ОМСУ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47664" y="915566"/>
            <a:ext cx="604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Элементы формирования единой информационной среды 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475656" y="699542"/>
            <a:ext cx="7344816" cy="0"/>
          </a:xfrm>
          <a:prstGeom prst="line">
            <a:avLst/>
          </a:prstGeom>
          <a:ln w="349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 descr="logo IP-Hom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7504" y="123478"/>
            <a:ext cx="1042949" cy="9155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6372200" y="267494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Эффекты от внедрения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3671E-6 L -0.14982 -0.387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94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96141E-6 L -0.06562 -0.1889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-94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4718E-7 L 0.22848 -0.607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-304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0522E-6 L -0.2868 -0.077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0" y="-39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21735E-6 L 0.28889 -0.6520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-3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3" grpId="0"/>
      <p:bldP spid="23" grpId="1"/>
      <p:bldP spid="24" grpId="0" animBg="1"/>
      <p:bldP spid="25" grpId="0" animBg="1"/>
      <p:bldP spid="26" grpId="0" animBg="1"/>
      <p:bldP spid="36" grpId="0"/>
      <p:bldP spid="3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4459</TotalTime>
  <Words>2158</Words>
  <Application>Microsoft Office PowerPoint</Application>
  <PresentationFormat>Экран (16:9)</PresentationFormat>
  <Paragraphs>325</Paragraphs>
  <Slides>32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В соответствии с этими принципами был разработан собственный уникальный программно-аппаратный комплекс муниципального взаимодействия  -  АИС «ЕДС-регион»</vt:lpstr>
      <vt:lpstr>Состав АИС «ЕДС-Регион»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Структура службы «Единый колл-центр МЦУР»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Windows User</cp:lastModifiedBy>
  <cp:revision>55</cp:revision>
  <dcterms:created xsi:type="dcterms:W3CDTF">2019-07-10T11:10:14Z</dcterms:created>
  <dcterms:modified xsi:type="dcterms:W3CDTF">2019-12-10T04:13:01Z</dcterms:modified>
</cp:coreProperties>
</file>